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
  </p:notesMasterIdLst>
  <p:handoutMasterIdLst>
    <p:handoutMasterId r:id="rId7"/>
  </p:handoutMasterIdLst>
  <p:sldIdLst>
    <p:sldId id="256" r:id="rId2"/>
    <p:sldId id="258" r:id="rId3"/>
    <p:sldId id="259" r:id="rId4"/>
    <p:sldId id="257" r:id="rId5"/>
  </p:sldIdLst>
  <p:sldSz cx="6858000" cy="9906000" type="A4"/>
  <p:notesSz cx="9939338" cy="6807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kakenn1021" initials="o" lastIdx="1" clrIdx="0">
    <p:extLst>
      <p:ext uri="{19B8F6BF-5375-455C-9EA6-DF929625EA0E}">
        <p15:presenceInfo xmlns:p15="http://schemas.microsoft.com/office/powerpoint/2012/main" userId="okakenn1021"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7F90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2558"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68D27F8-3BA0-4978-9927-7E3669F83DEE}"/>
              </a:ext>
            </a:extLst>
          </p:cNvPr>
          <p:cNvSpPr>
            <a:spLocks noGrp="1"/>
          </p:cNvSpPr>
          <p:nvPr>
            <p:ph type="hdr" sz="quarter"/>
          </p:nvPr>
        </p:nvSpPr>
        <p:spPr>
          <a:xfrm>
            <a:off x="1" y="0"/>
            <a:ext cx="4306737" cy="3413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A5B6E6BA-B0DB-4EEF-9059-FBADFC59A870}"/>
              </a:ext>
            </a:extLst>
          </p:cNvPr>
          <p:cNvSpPr>
            <a:spLocks noGrp="1"/>
          </p:cNvSpPr>
          <p:nvPr>
            <p:ph type="dt" sz="quarter" idx="1"/>
          </p:nvPr>
        </p:nvSpPr>
        <p:spPr>
          <a:xfrm>
            <a:off x="5630284" y="0"/>
            <a:ext cx="4306737" cy="341393"/>
          </a:xfrm>
          <a:prstGeom prst="rect">
            <a:avLst/>
          </a:prstGeom>
        </p:spPr>
        <p:txBody>
          <a:bodyPr vert="horz" lIns="91440" tIns="45720" rIns="91440" bIns="45720" rtlCol="0"/>
          <a:lstStyle>
            <a:lvl1pPr algn="r">
              <a:defRPr sz="1200"/>
            </a:lvl1pPr>
          </a:lstStyle>
          <a:p>
            <a:fld id="{73919B12-07D6-4A02-93DE-08E3E8701716}" type="datetimeFigureOut">
              <a:rPr kumimoji="1" lang="ja-JP" altLang="en-US" smtClean="0"/>
              <a:t>2017/8/10</a:t>
            </a:fld>
            <a:endParaRPr kumimoji="1" lang="ja-JP" altLang="en-US"/>
          </a:p>
        </p:txBody>
      </p:sp>
      <p:sp>
        <p:nvSpPr>
          <p:cNvPr id="4" name="フッター プレースホルダー 3">
            <a:extLst>
              <a:ext uri="{FF2B5EF4-FFF2-40B4-BE49-F238E27FC236}">
                <a16:creationId xmlns:a16="http://schemas.microsoft.com/office/drawing/2014/main" id="{CE33F56F-6622-4A47-AFBC-EA96B54B6423}"/>
              </a:ext>
            </a:extLst>
          </p:cNvPr>
          <p:cNvSpPr>
            <a:spLocks noGrp="1"/>
          </p:cNvSpPr>
          <p:nvPr>
            <p:ph type="ftr" sz="quarter" idx="2"/>
          </p:nvPr>
        </p:nvSpPr>
        <p:spPr>
          <a:xfrm>
            <a:off x="1" y="6465807"/>
            <a:ext cx="4306737" cy="34139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3374E169-9138-4D78-A9F7-A935358FB440}"/>
              </a:ext>
            </a:extLst>
          </p:cNvPr>
          <p:cNvSpPr>
            <a:spLocks noGrp="1"/>
          </p:cNvSpPr>
          <p:nvPr>
            <p:ph type="sldNum" sz="quarter" idx="3"/>
          </p:nvPr>
        </p:nvSpPr>
        <p:spPr>
          <a:xfrm>
            <a:off x="5630284" y="6465807"/>
            <a:ext cx="4306737" cy="341393"/>
          </a:xfrm>
          <a:prstGeom prst="rect">
            <a:avLst/>
          </a:prstGeom>
        </p:spPr>
        <p:txBody>
          <a:bodyPr vert="horz" lIns="91440" tIns="45720" rIns="91440" bIns="45720" rtlCol="0" anchor="b"/>
          <a:lstStyle>
            <a:lvl1pPr algn="r">
              <a:defRPr sz="1200"/>
            </a:lvl1pPr>
          </a:lstStyle>
          <a:p>
            <a:fld id="{C8AB4681-CEB4-42CA-B34C-8AA7B6017AAA}" type="slidenum">
              <a:rPr kumimoji="1" lang="ja-JP" altLang="en-US" smtClean="0"/>
              <a:t>‹#›</a:t>
            </a:fld>
            <a:endParaRPr kumimoji="1" lang="ja-JP" altLang="en-US"/>
          </a:p>
        </p:txBody>
      </p:sp>
    </p:spTree>
    <p:extLst>
      <p:ext uri="{BB962C8B-B14F-4D97-AF65-F5344CB8AC3E}">
        <p14:creationId xmlns:p14="http://schemas.microsoft.com/office/powerpoint/2010/main" val="853402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307047" cy="34154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9992" y="0"/>
            <a:ext cx="4307047" cy="341542"/>
          </a:xfrm>
          <a:prstGeom prst="rect">
            <a:avLst/>
          </a:prstGeom>
        </p:spPr>
        <p:txBody>
          <a:bodyPr vert="horz" lIns="91440" tIns="45720" rIns="91440" bIns="45720" rtlCol="0"/>
          <a:lstStyle>
            <a:lvl1pPr algn="r">
              <a:defRPr sz="1200"/>
            </a:lvl1pPr>
          </a:lstStyle>
          <a:p>
            <a:fld id="{8EDE5E0C-8B2E-4A92-97C9-75854A0914EE}" type="datetimeFigureOut">
              <a:rPr kumimoji="1" lang="ja-JP" altLang="en-US" smtClean="0"/>
              <a:t>2017/8/10</a:t>
            </a:fld>
            <a:endParaRPr kumimoji="1" lang="ja-JP" altLang="en-US"/>
          </a:p>
        </p:txBody>
      </p:sp>
      <p:sp>
        <p:nvSpPr>
          <p:cNvPr id="4" name="スライド イメージ プレースホルダー 3"/>
          <p:cNvSpPr>
            <a:spLocks noGrp="1" noRot="1" noChangeAspect="1"/>
          </p:cNvSpPr>
          <p:nvPr>
            <p:ph type="sldImg" idx="2"/>
          </p:nvPr>
        </p:nvSpPr>
        <p:spPr>
          <a:xfrm>
            <a:off x="4175125" y="850900"/>
            <a:ext cx="1589088" cy="229711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3934" y="3275965"/>
            <a:ext cx="7951470" cy="268033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465659"/>
            <a:ext cx="4307047" cy="341541"/>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9992" y="6465659"/>
            <a:ext cx="4307047" cy="341541"/>
          </a:xfrm>
          <a:prstGeom prst="rect">
            <a:avLst/>
          </a:prstGeom>
        </p:spPr>
        <p:txBody>
          <a:bodyPr vert="horz" lIns="91440" tIns="45720" rIns="91440" bIns="45720" rtlCol="0" anchor="b"/>
          <a:lstStyle>
            <a:lvl1pPr algn="r">
              <a:defRPr sz="1200"/>
            </a:lvl1pPr>
          </a:lstStyle>
          <a:p>
            <a:fld id="{6E1BB1E9-F020-445F-A33B-A122C38410F8}" type="slidenum">
              <a:rPr kumimoji="1" lang="ja-JP" altLang="en-US" smtClean="0"/>
              <a:t>‹#›</a:t>
            </a:fld>
            <a:endParaRPr kumimoji="1" lang="ja-JP" altLang="en-US"/>
          </a:p>
        </p:txBody>
      </p:sp>
    </p:spTree>
    <p:extLst>
      <p:ext uri="{BB962C8B-B14F-4D97-AF65-F5344CB8AC3E}">
        <p14:creationId xmlns:p14="http://schemas.microsoft.com/office/powerpoint/2010/main" val="252617605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3B36531-5E80-4404-9893-EDFAD333B6FD}" type="datetimeFigureOut">
              <a:rPr kumimoji="1" lang="ja-JP" altLang="en-US" smtClean="0"/>
              <a:t>2017/8/10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B648DAC-E36A-421E-A9AA-98CF53A50895}" type="slidenum">
              <a:rPr kumimoji="1" lang="ja-JP" altLang="en-US" smtClean="0"/>
              <a:t>‹#›</a:t>
            </a:fld>
            <a:endParaRPr kumimoji="1" lang="ja-JP" altLang="en-US"/>
          </a:p>
        </p:txBody>
      </p:sp>
    </p:spTree>
    <p:extLst>
      <p:ext uri="{BB962C8B-B14F-4D97-AF65-F5344CB8AC3E}">
        <p14:creationId xmlns:p14="http://schemas.microsoft.com/office/powerpoint/2010/main" val="2428948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3B36531-5E80-4404-9893-EDFAD333B6FD}" type="datetimeFigureOut">
              <a:rPr kumimoji="1" lang="ja-JP" altLang="en-US" smtClean="0"/>
              <a:t>2017/8/10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B648DAC-E36A-421E-A9AA-98CF53A50895}" type="slidenum">
              <a:rPr kumimoji="1" lang="ja-JP" altLang="en-US" smtClean="0"/>
              <a:t>‹#›</a:t>
            </a:fld>
            <a:endParaRPr kumimoji="1" lang="ja-JP" altLang="en-US"/>
          </a:p>
        </p:txBody>
      </p:sp>
    </p:spTree>
    <p:extLst>
      <p:ext uri="{BB962C8B-B14F-4D97-AF65-F5344CB8AC3E}">
        <p14:creationId xmlns:p14="http://schemas.microsoft.com/office/powerpoint/2010/main" val="967035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3B36531-5E80-4404-9893-EDFAD333B6FD}" type="datetimeFigureOut">
              <a:rPr kumimoji="1" lang="ja-JP" altLang="en-US" smtClean="0"/>
              <a:t>2017/8/10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B648DAC-E36A-421E-A9AA-98CF53A50895}" type="slidenum">
              <a:rPr kumimoji="1" lang="ja-JP" altLang="en-US" smtClean="0"/>
              <a:t>‹#›</a:t>
            </a:fld>
            <a:endParaRPr kumimoji="1" lang="ja-JP" altLang="en-US"/>
          </a:p>
        </p:txBody>
      </p:sp>
    </p:spTree>
    <p:extLst>
      <p:ext uri="{BB962C8B-B14F-4D97-AF65-F5344CB8AC3E}">
        <p14:creationId xmlns:p14="http://schemas.microsoft.com/office/powerpoint/2010/main" val="3958822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3B36531-5E80-4404-9893-EDFAD333B6FD}" type="datetimeFigureOut">
              <a:rPr kumimoji="1" lang="ja-JP" altLang="en-US" smtClean="0"/>
              <a:t>2017/8/10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B648DAC-E36A-421E-A9AA-98CF53A50895}" type="slidenum">
              <a:rPr kumimoji="1" lang="ja-JP" altLang="en-US" smtClean="0"/>
              <a:t>‹#›</a:t>
            </a:fld>
            <a:endParaRPr kumimoji="1" lang="ja-JP" altLang="en-US"/>
          </a:p>
        </p:txBody>
      </p:sp>
    </p:spTree>
    <p:extLst>
      <p:ext uri="{BB962C8B-B14F-4D97-AF65-F5344CB8AC3E}">
        <p14:creationId xmlns:p14="http://schemas.microsoft.com/office/powerpoint/2010/main" val="209010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3B36531-5E80-4404-9893-EDFAD333B6FD}" type="datetimeFigureOut">
              <a:rPr kumimoji="1" lang="ja-JP" altLang="en-US" smtClean="0"/>
              <a:t>2017/8/10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B648DAC-E36A-421E-A9AA-98CF53A50895}" type="slidenum">
              <a:rPr kumimoji="1" lang="ja-JP" altLang="en-US" smtClean="0"/>
              <a:t>‹#›</a:t>
            </a:fld>
            <a:endParaRPr kumimoji="1" lang="ja-JP" altLang="en-US"/>
          </a:p>
        </p:txBody>
      </p:sp>
    </p:spTree>
    <p:extLst>
      <p:ext uri="{BB962C8B-B14F-4D97-AF65-F5344CB8AC3E}">
        <p14:creationId xmlns:p14="http://schemas.microsoft.com/office/powerpoint/2010/main" val="4222780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3B36531-5E80-4404-9893-EDFAD333B6FD}" type="datetimeFigureOut">
              <a:rPr kumimoji="1" lang="ja-JP" altLang="en-US" smtClean="0"/>
              <a:t>2017/8/10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B648DAC-E36A-421E-A9AA-98CF53A50895}" type="slidenum">
              <a:rPr kumimoji="1" lang="ja-JP" altLang="en-US" smtClean="0"/>
              <a:t>‹#›</a:t>
            </a:fld>
            <a:endParaRPr kumimoji="1" lang="ja-JP" altLang="en-US"/>
          </a:p>
        </p:txBody>
      </p:sp>
    </p:spTree>
    <p:extLst>
      <p:ext uri="{BB962C8B-B14F-4D97-AF65-F5344CB8AC3E}">
        <p14:creationId xmlns:p14="http://schemas.microsoft.com/office/powerpoint/2010/main" val="3211491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3B36531-5E80-4404-9893-EDFAD333B6FD}" type="datetimeFigureOut">
              <a:rPr kumimoji="1" lang="ja-JP" altLang="en-US" smtClean="0"/>
              <a:t>2017/8/10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B648DAC-E36A-421E-A9AA-98CF53A50895}" type="slidenum">
              <a:rPr kumimoji="1" lang="ja-JP" altLang="en-US" smtClean="0"/>
              <a:t>‹#›</a:t>
            </a:fld>
            <a:endParaRPr kumimoji="1" lang="ja-JP" altLang="en-US"/>
          </a:p>
        </p:txBody>
      </p:sp>
    </p:spTree>
    <p:extLst>
      <p:ext uri="{BB962C8B-B14F-4D97-AF65-F5344CB8AC3E}">
        <p14:creationId xmlns:p14="http://schemas.microsoft.com/office/powerpoint/2010/main" val="213748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3B36531-5E80-4404-9893-EDFAD333B6FD}" type="datetimeFigureOut">
              <a:rPr kumimoji="1" lang="ja-JP" altLang="en-US" smtClean="0"/>
              <a:t>2017/8/10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B648DAC-E36A-421E-A9AA-98CF53A50895}" type="slidenum">
              <a:rPr kumimoji="1" lang="ja-JP" altLang="en-US" smtClean="0"/>
              <a:t>‹#›</a:t>
            </a:fld>
            <a:endParaRPr kumimoji="1" lang="ja-JP" altLang="en-US"/>
          </a:p>
        </p:txBody>
      </p:sp>
    </p:spTree>
    <p:extLst>
      <p:ext uri="{BB962C8B-B14F-4D97-AF65-F5344CB8AC3E}">
        <p14:creationId xmlns:p14="http://schemas.microsoft.com/office/powerpoint/2010/main" val="3420406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36531-5E80-4404-9893-EDFAD333B6FD}" type="datetimeFigureOut">
              <a:rPr kumimoji="1" lang="ja-JP" altLang="en-US" smtClean="0"/>
              <a:t>2017/8/10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B648DAC-E36A-421E-A9AA-98CF53A50895}" type="slidenum">
              <a:rPr kumimoji="1" lang="ja-JP" altLang="en-US" smtClean="0"/>
              <a:t>‹#›</a:t>
            </a:fld>
            <a:endParaRPr kumimoji="1" lang="ja-JP" altLang="en-US"/>
          </a:p>
        </p:txBody>
      </p:sp>
    </p:spTree>
    <p:extLst>
      <p:ext uri="{BB962C8B-B14F-4D97-AF65-F5344CB8AC3E}">
        <p14:creationId xmlns:p14="http://schemas.microsoft.com/office/powerpoint/2010/main" val="361526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3B36531-5E80-4404-9893-EDFAD333B6FD}" type="datetimeFigureOut">
              <a:rPr kumimoji="1" lang="ja-JP" altLang="en-US" smtClean="0"/>
              <a:t>2017/8/10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B648DAC-E36A-421E-A9AA-98CF53A50895}" type="slidenum">
              <a:rPr kumimoji="1" lang="ja-JP" altLang="en-US" smtClean="0"/>
              <a:t>‹#›</a:t>
            </a:fld>
            <a:endParaRPr kumimoji="1" lang="ja-JP" altLang="en-US"/>
          </a:p>
        </p:txBody>
      </p:sp>
    </p:spTree>
    <p:extLst>
      <p:ext uri="{BB962C8B-B14F-4D97-AF65-F5344CB8AC3E}">
        <p14:creationId xmlns:p14="http://schemas.microsoft.com/office/powerpoint/2010/main" val="1298643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3B36531-5E80-4404-9893-EDFAD333B6FD}" type="datetimeFigureOut">
              <a:rPr kumimoji="1" lang="ja-JP" altLang="en-US" smtClean="0"/>
              <a:t>2017/8/10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B648DAC-E36A-421E-A9AA-98CF53A50895}" type="slidenum">
              <a:rPr kumimoji="1" lang="ja-JP" altLang="en-US" smtClean="0"/>
              <a:t>‹#›</a:t>
            </a:fld>
            <a:endParaRPr kumimoji="1" lang="ja-JP" altLang="en-US"/>
          </a:p>
        </p:txBody>
      </p:sp>
    </p:spTree>
    <p:extLst>
      <p:ext uri="{BB962C8B-B14F-4D97-AF65-F5344CB8AC3E}">
        <p14:creationId xmlns:p14="http://schemas.microsoft.com/office/powerpoint/2010/main" val="1540284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83B36531-5E80-4404-9893-EDFAD333B6FD}" type="datetimeFigureOut">
              <a:rPr kumimoji="1" lang="ja-JP" altLang="en-US" smtClean="0"/>
              <a:t>2017/8/10</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BB648DAC-E36A-421E-A9AA-98CF53A50895}" type="slidenum">
              <a:rPr kumimoji="1" lang="ja-JP" altLang="en-US" smtClean="0"/>
              <a:t>‹#›</a:t>
            </a:fld>
            <a:endParaRPr kumimoji="1" lang="ja-JP" altLang="en-US"/>
          </a:p>
        </p:txBody>
      </p:sp>
    </p:spTree>
    <p:extLst>
      <p:ext uri="{BB962C8B-B14F-4D97-AF65-F5344CB8AC3E}">
        <p14:creationId xmlns:p14="http://schemas.microsoft.com/office/powerpoint/2010/main" val="3093011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G"/><Relationship Id="rId9" Type="http://schemas.openxmlformats.org/officeDocument/2006/relationships/image" Target="../media/image9.JP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g"/><Relationship Id="rId18" Type="http://schemas.openxmlformats.org/officeDocument/2006/relationships/image" Target="../media/image26.JPG"/><Relationship Id="rId3" Type="http://schemas.openxmlformats.org/officeDocument/2006/relationships/image" Target="../media/image11.png"/><Relationship Id="rId21" Type="http://schemas.openxmlformats.org/officeDocument/2006/relationships/image" Target="../media/image5.jpeg"/><Relationship Id="rId7" Type="http://schemas.openxmlformats.org/officeDocument/2006/relationships/image" Target="../media/image15.jpg"/><Relationship Id="rId12" Type="http://schemas.openxmlformats.org/officeDocument/2006/relationships/image" Target="../media/image20.jpg"/><Relationship Id="rId17" Type="http://schemas.openxmlformats.org/officeDocument/2006/relationships/image" Target="../media/image25.JPG"/><Relationship Id="rId2" Type="http://schemas.openxmlformats.org/officeDocument/2006/relationships/image" Target="../media/image10.jpg"/><Relationship Id="rId16" Type="http://schemas.openxmlformats.org/officeDocument/2006/relationships/image" Target="../media/image24.JPG"/><Relationship Id="rId20" Type="http://schemas.openxmlformats.org/officeDocument/2006/relationships/image" Target="../media/image28.jpeg"/><Relationship Id="rId1" Type="http://schemas.openxmlformats.org/officeDocument/2006/relationships/slideLayout" Target="../slideLayouts/slideLayout5.xml"/><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jpeg"/><Relationship Id="rId15" Type="http://schemas.openxmlformats.org/officeDocument/2006/relationships/image" Target="../media/image23.JPG"/><Relationship Id="rId10" Type="http://schemas.openxmlformats.org/officeDocument/2006/relationships/image" Target="../media/image18.jpg"/><Relationship Id="rId19" Type="http://schemas.openxmlformats.org/officeDocument/2006/relationships/image" Target="../media/image27.JPG"/><Relationship Id="rId4" Type="http://schemas.openxmlformats.org/officeDocument/2006/relationships/image" Target="../media/image12.png"/><Relationship Id="rId9" Type="http://schemas.openxmlformats.org/officeDocument/2006/relationships/image" Target="../media/image17.jpg"/><Relationship Id="rId14" Type="http://schemas.openxmlformats.org/officeDocument/2006/relationships/image" Target="../media/image22.jpg"/></Relationships>
</file>

<file path=ppt/slides/_rels/slide4.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91D798-7CB4-4D54-8168-FEC951EF324F}"/>
              </a:ext>
            </a:extLst>
          </p:cNvPr>
          <p:cNvSpPr>
            <a:spLocks noGrp="1"/>
          </p:cNvSpPr>
          <p:nvPr>
            <p:ph type="ctrTitle"/>
          </p:nvPr>
        </p:nvSpPr>
        <p:spPr>
          <a:xfrm>
            <a:off x="431800" y="5111750"/>
            <a:ext cx="5829300" cy="990600"/>
          </a:xfrm>
        </p:spPr>
        <p:txBody>
          <a:bodyPr/>
          <a:lstStyle/>
          <a:p>
            <a:r>
              <a:rPr kumimoji="1" lang="ja-JP" altLang="en-US" dirty="0">
                <a:latin typeface="Meiryo UI" panose="020B0604030504040204" pitchFamily="50" charset="-128"/>
                <a:ea typeface="Meiryo UI" panose="020B0604030504040204" pitchFamily="50" charset="-128"/>
              </a:rPr>
              <a:t>イベント報告書</a:t>
            </a:r>
          </a:p>
        </p:txBody>
      </p:sp>
      <p:sp>
        <p:nvSpPr>
          <p:cNvPr id="3" name="サブタイトル 2">
            <a:extLst>
              <a:ext uri="{FF2B5EF4-FFF2-40B4-BE49-F238E27FC236}">
                <a16:creationId xmlns:a16="http://schemas.microsoft.com/office/drawing/2014/main" id="{9CD7E929-300F-49A4-93FF-3651C06582D4}"/>
              </a:ext>
            </a:extLst>
          </p:cNvPr>
          <p:cNvSpPr>
            <a:spLocks noGrp="1"/>
          </p:cNvSpPr>
          <p:nvPr>
            <p:ph type="subTitle" idx="1"/>
          </p:nvPr>
        </p:nvSpPr>
        <p:spPr>
          <a:xfrm>
            <a:off x="1317625" y="6229350"/>
            <a:ext cx="4413250" cy="1270000"/>
          </a:xfrm>
        </p:spPr>
        <p:txBody>
          <a:bodyPr/>
          <a:lstStyle/>
          <a:p>
            <a:r>
              <a:rPr lang="ja-JP" altLang="en-US" dirty="0">
                <a:latin typeface="Meiryo UI" panose="020B0604030504040204" pitchFamily="50" charset="-128"/>
                <a:ea typeface="Meiryo UI" panose="020B0604030504040204" pitchFamily="50" charset="-128"/>
              </a:rPr>
              <a:t>山眞産業株式会社</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桜もち誕生３００年委員会</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栄ミナミ早咲き桜まつり実行委員会</a:t>
            </a:r>
          </a:p>
          <a:p>
            <a:pPr algn="l"/>
            <a:endParaRPr kumimoji="1" lang="ja-JP" altLang="en-US" dirty="0"/>
          </a:p>
        </p:txBody>
      </p:sp>
      <p:pic>
        <p:nvPicPr>
          <p:cNvPr id="5" name="図 4">
            <a:extLst>
              <a:ext uri="{FF2B5EF4-FFF2-40B4-BE49-F238E27FC236}">
                <a16:creationId xmlns:a16="http://schemas.microsoft.com/office/drawing/2014/main" id="{C41BF6FF-A3C7-4DCB-8462-10F7BD626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695325"/>
            <a:ext cx="5676900" cy="3784600"/>
          </a:xfrm>
          <a:prstGeom prst="rect">
            <a:avLst/>
          </a:prstGeom>
        </p:spPr>
      </p:pic>
      <p:sp>
        <p:nvSpPr>
          <p:cNvPr id="7" name="四角形: 角を丸くする 6">
            <a:extLst>
              <a:ext uri="{FF2B5EF4-FFF2-40B4-BE49-F238E27FC236}">
                <a16:creationId xmlns:a16="http://schemas.microsoft.com/office/drawing/2014/main" id="{B96511F5-36CF-452B-AE24-E1BF7383CD3E}"/>
              </a:ext>
            </a:extLst>
          </p:cNvPr>
          <p:cNvSpPr/>
          <p:nvPr/>
        </p:nvSpPr>
        <p:spPr>
          <a:xfrm>
            <a:off x="152400" y="7626350"/>
            <a:ext cx="6565900" cy="1860550"/>
          </a:xfrm>
          <a:prstGeom prst="roundRect">
            <a:avLst/>
          </a:prstGeom>
          <a:ln w="38100">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latin typeface="ＭＳ Ｐゴシック" panose="020B0600070205080204" pitchFamily="50" charset="-128"/>
                <a:ea typeface="ＭＳ Ｐゴシック" panose="020B0600070205080204" pitchFamily="50" charset="-128"/>
              </a:rPr>
              <a:t>　　　　　　　　　　　　　　　　　　　　　　　　</a:t>
            </a:r>
            <a:r>
              <a:rPr kumimoji="1" lang="ja-JP" altLang="en-US" sz="1400" b="1" dirty="0">
                <a:latin typeface="ＭＳ Ｐゴシック" panose="020B0600070205080204" pitchFamily="50" charset="-128"/>
                <a:ea typeface="ＭＳ Ｐゴシック" panose="020B0600070205080204" pitchFamily="50" charset="-128"/>
              </a:rPr>
              <a:t>ごあいさつ</a:t>
            </a:r>
            <a:endParaRPr kumimoji="1" lang="en-US" altLang="ja-JP" sz="1400" dirty="0">
              <a:latin typeface="ＭＳ Ｐゴシック" panose="020B0600070205080204" pitchFamily="50" charset="-128"/>
              <a:ea typeface="ＭＳ Ｐゴシック" panose="020B0600070205080204" pitchFamily="50" charset="-128"/>
            </a:endParaRPr>
          </a:p>
          <a:p>
            <a:r>
              <a:rPr kumimoji="1" lang="ja-JP" altLang="en-US" sz="1200" dirty="0">
                <a:latin typeface="ＭＳ Ｐゴシック" panose="020B0600070205080204" pitchFamily="50" charset="-128"/>
                <a:ea typeface="ＭＳ Ｐゴシック" panose="020B0600070205080204" pitchFamily="50" charset="-128"/>
              </a:rPr>
              <a:t>この度は、多くの皆様のご協力のお蔭をもちまして、「桜の食」をメインテーマとした史上初の桜まつり「栄ミナミ早咲き桜まつり」を何とか終えることが出来ましたこと、深く感謝申し上げます。１１月に開催を決定し、１月末にイベント内容が確定するという慌ただしさで、皆様方にはご無理を申し上げたり、ご迷惑をおかけしたりいたしましたことと存じます。改めてお詫び申し上げます。来年は、多数のご指摘をいただいた問題点につきまして充分に反省し、より多くの皆さんに喜ばれ、地域や業界のお役に立つ「桜まつり」へ発展させる所存でございます。何卒、引き続きご協力賜りますよう、お願い申し上げます。</a:t>
            </a:r>
          </a:p>
        </p:txBody>
      </p:sp>
    </p:spTree>
    <p:extLst>
      <p:ext uri="{BB962C8B-B14F-4D97-AF65-F5344CB8AC3E}">
        <p14:creationId xmlns:p14="http://schemas.microsoft.com/office/powerpoint/2010/main" val="1341787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3E29A5C-9841-48C4-9CA4-F570CCEEB319}"/>
              </a:ext>
            </a:extLst>
          </p:cNvPr>
          <p:cNvSpPr>
            <a:spLocks noGrp="1"/>
          </p:cNvSpPr>
          <p:nvPr>
            <p:ph idx="1"/>
          </p:nvPr>
        </p:nvSpPr>
        <p:spPr>
          <a:xfrm>
            <a:off x="3492428" y="2401322"/>
            <a:ext cx="2480723" cy="1148580"/>
          </a:xfrm>
        </p:spPr>
        <p:txBody>
          <a:bodyPr>
            <a:normAutofit fontScale="92500" lnSpcReduction="10000"/>
          </a:bodyPr>
          <a:lstStyle/>
          <a:p>
            <a:pPr marL="0" indent="0">
              <a:buNone/>
            </a:pPr>
            <a:r>
              <a:rPr lang="ja-JP" altLang="en-US" sz="1050" dirty="0"/>
              <a:t>▶三蔵通り、呉服通り～住吉町の間で早咲きの桜を植えてあります。その早咲きの桜の植樹式に日本さくらの女王と飯田貢、中区長を招いて植樹を行いました。植樹式にゲストとして駆け付けてくれたのが「平安桜」。植樹式のために、新しい曲を作曲してもらい、多くの方に披露して頂きました。</a:t>
            </a:r>
            <a:endParaRPr lang="en-US" altLang="ja-JP" sz="1050" dirty="0"/>
          </a:p>
        </p:txBody>
      </p:sp>
      <p:pic>
        <p:nvPicPr>
          <p:cNvPr id="5" name="図 4">
            <a:extLst>
              <a:ext uri="{FF2B5EF4-FFF2-40B4-BE49-F238E27FC236}">
                <a16:creationId xmlns:a16="http://schemas.microsoft.com/office/drawing/2014/main" id="{0A35C8A5-0F77-40ED-B1ED-EE1D97287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169" y="3841171"/>
            <a:ext cx="2996928" cy="1984977"/>
          </a:xfrm>
          <a:prstGeom prst="rect">
            <a:avLst/>
          </a:prstGeom>
          <a:ln>
            <a:noFill/>
          </a:ln>
          <a:effectLst>
            <a:softEdge rad="112500"/>
          </a:effectLst>
        </p:spPr>
      </p:pic>
      <p:sp>
        <p:nvSpPr>
          <p:cNvPr id="12" name="リボン: カーブして上方向に曲がる 11">
            <a:extLst>
              <a:ext uri="{FF2B5EF4-FFF2-40B4-BE49-F238E27FC236}">
                <a16:creationId xmlns:a16="http://schemas.microsoft.com/office/drawing/2014/main" id="{CC9D0333-9939-42B1-B7C2-B8793FA3C3A5}"/>
              </a:ext>
            </a:extLst>
          </p:cNvPr>
          <p:cNvSpPr/>
          <p:nvPr/>
        </p:nvSpPr>
        <p:spPr>
          <a:xfrm>
            <a:off x="86592" y="3596777"/>
            <a:ext cx="3412077" cy="647556"/>
          </a:xfrm>
          <a:prstGeom prst="ellipseRibbon2">
            <a:avLst>
              <a:gd name="adj1" fmla="val 30013"/>
              <a:gd name="adj2" fmla="val 100000"/>
              <a:gd name="adj3" fmla="val 14173"/>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表敬訪問</a:t>
            </a:r>
          </a:p>
        </p:txBody>
      </p:sp>
      <p:pic>
        <p:nvPicPr>
          <p:cNvPr id="18" name="図 17">
            <a:extLst>
              <a:ext uri="{FF2B5EF4-FFF2-40B4-BE49-F238E27FC236}">
                <a16:creationId xmlns:a16="http://schemas.microsoft.com/office/drawing/2014/main" id="{B634906C-4933-4957-831D-850FA61F797B}"/>
              </a:ext>
            </a:extLst>
          </p:cNvPr>
          <p:cNvPicPr>
            <a:picLocks noChangeAspect="1"/>
          </p:cNvPicPr>
          <p:nvPr/>
        </p:nvPicPr>
        <p:blipFill rotWithShape="1">
          <a:blip r:embed="rId4">
            <a:extLst>
              <a:ext uri="{28A0092B-C50C-407E-A947-70E740481C1C}">
                <a14:useLocalDpi xmlns:a14="http://schemas.microsoft.com/office/drawing/2010/main" val="0"/>
              </a:ext>
            </a:extLst>
          </a:blip>
          <a:srcRect l="18519" r="14074"/>
          <a:stretch/>
        </p:blipFill>
        <p:spPr>
          <a:xfrm>
            <a:off x="406203" y="436541"/>
            <a:ext cx="2664633" cy="2618239"/>
          </a:xfrm>
          <a:prstGeom prst="rect">
            <a:avLst/>
          </a:prstGeom>
          <a:ln>
            <a:noFill/>
          </a:ln>
          <a:effectLst>
            <a:softEdge rad="112500"/>
          </a:effectLst>
        </p:spPr>
      </p:pic>
      <p:sp>
        <p:nvSpPr>
          <p:cNvPr id="19" name="リボン: カーブして上方向に曲がる 18">
            <a:extLst>
              <a:ext uri="{FF2B5EF4-FFF2-40B4-BE49-F238E27FC236}">
                <a16:creationId xmlns:a16="http://schemas.microsoft.com/office/drawing/2014/main" id="{198C5385-E7A9-4A7F-AB59-5C18755A27FF}"/>
              </a:ext>
            </a:extLst>
          </p:cNvPr>
          <p:cNvSpPr/>
          <p:nvPr/>
        </p:nvSpPr>
        <p:spPr>
          <a:xfrm>
            <a:off x="92357" y="34856"/>
            <a:ext cx="3517900" cy="779457"/>
          </a:xfrm>
          <a:prstGeom prst="ellipseRibbon2">
            <a:avLst>
              <a:gd name="adj1" fmla="val 25000"/>
              <a:gd name="adj2" fmla="val 100000"/>
              <a:gd name="adj3" fmla="val 12500"/>
            </a:avLst>
          </a:prstGeom>
          <a:blipFill>
            <a:blip r:embed="rId5"/>
            <a:tile tx="0" ty="0" sx="100000" sy="100000" flip="none" algn="tl"/>
          </a:blip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t>開会式・植樹式</a:t>
            </a:r>
          </a:p>
        </p:txBody>
      </p:sp>
      <p:pic>
        <p:nvPicPr>
          <p:cNvPr id="21" name="図 20">
            <a:extLst>
              <a:ext uri="{FF2B5EF4-FFF2-40B4-BE49-F238E27FC236}">
                <a16:creationId xmlns:a16="http://schemas.microsoft.com/office/drawing/2014/main" id="{4E46315D-0115-44B8-B58B-7394792B49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0755" y="419093"/>
            <a:ext cx="2844071" cy="1883736"/>
          </a:xfrm>
          <a:prstGeom prst="rect">
            <a:avLst/>
          </a:prstGeom>
          <a:ln>
            <a:noFill/>
          </a:ln>
          <a:effectLst>
            <a:softEdge rad="112500"/>
          </a:effectLst>
        </p:spPr>
      </p:pic>
      <p:pic>
        <p:nvPicPr>
          <p:cNvPr id="6" name="図 5">
            <a:extLst>
              <a:ext uri="{FF2B5EF4-FFF2-40B4-BE49-F238E27FC236}">
                <a16:creationId xmlns:a16="http://schemas.microsoft.com/office/drawing/2014/main" id="{D42DEF44-139E-4B4E-8511-865AE126FB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0257" y="3799915"/>
            <a:ext cx="2701643" cy="2026233"/>
          </a:xfrm>
          <a:prstGeom prst="rect">
            <a:avLst/>
          </a:prstGeom>
          <a:ln>
            <a:noFill/>
          </a:ln>
          <a:effectLst>
            <a:softEdge rad="112500"/>
          </a:effectLst>
        </p:spPr>
      </p:pic>
      <p:sp>
        <p:nvSpPr>
          <p:cNvPr id="17" name="サブタイトル 12">
            <a:extLst>
              <a:ext uri="{FF2B5EF4-FFF2-40B4-BE49-F238E27FC236}">
                <a16:creationId xmlns:a16="http://schemas.microsoft.com/office/drawing/2014/main" id="{EAA96CE3-AC86-45B9-ACBD-9ABF24568F21}"/>
              </a:ext>
            </a:extLst>
          </p:cNvPr>
          <p:cNvSpPr txBox="1">
            <a:spLocks/>
          </p:cNvSpPr>
          <p:nvPr/>
        </p:nvSpPr>
        <p:spPr>
          <a:xfrm>
            <a:off x="3284686" y="8861305"/>
            <a:ext cx="3573313" cy="126152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1050" dirty="0"/>
              <a:t>▶料亭</a:t>
            </a:r>
            <a:r>
              <a:rPr lang="ja-JP" altLang="en-US" sz="1050" dirty="0" err="1"/>
              <a:t>つたもを</a:t>
            </a:r>
            <a:r>
              <a:rPr lang="ja-JP" altLang="en-US" sz="1050" dirty="0"/>
              <a:t>会場とし、栄ミナミ早咲き桜まつりの成功を祈願をするよう開会レセプションを開催しました。平安桜が栄ミナミ早咲き桜まつりの成功を後押しするため、歌を披露して頂きました。そして、ゲストとして、名古屋市長　河村市長や日本さくらの女王が参加して頂き、大いに盛り上がりました。</a:t>
            </a:r>
          </a:p>
        </p:txBody>
      </p:sp>
      <p:pic>
        <p:nvPicPr>
          <p:cNvPr id="20" name="図 19">
            <a:extLst>
              <a:ext uri="{FF2B5EF4-FFF2-40B4-BE49-F238E27FC236}">
                <a16:creationId xmlns:a16="http://schemas.microsoft.com/office/drawing/2014/main" id="{8DCC476B-3E6E-48A5-8C26-411485A7B1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686" y="7011172"/>
            <a:ext cx="2984111" cy="1976489"/>
          </a:xfrm>
          <a:prstGeom prst="rect">
            <a:avLst/>
          </a:prstGeom>
          <a:ln>
            <a:noFill/>
          </a:ln>
          <a:effectLst>
            <a:softEdge rad="112500"/>
          </a:effectLst>
        </p:spPr>
      </p:pic>
      <p:pic>
        <p:nvPicPr>
          <p:cNvPr id="22" name="図 21">
            <a:extLst>
              <a:ext uri="{FF2B5EF4-FFF2-40B4-BE49-F238E27FC236}">
                <a16:creationId xmlns:a16="http://schemas.microsoft.com/office/drawing/2014/main" id="{60362DD0-7D48-422A-87B5-E32FD8DD5F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10755" y="6955215"/>
            <a:ext cx="3001145" cy="1987772"/>
          </a:xfrm>
          <a:prstGeom prst="rect">
            <a:avLst/>
          </a:prstGeom>
          <a:ln>
            <a:noFill/>
          </a:ln>
          <a:effectLst>
            <a:softEdge rad="112500"/>
          </a:effectLst>
        </p:spPr>
      </p:pic>
      <p:sp>
        <p:nvSpPr>
          <p:cNvPr id="8" name="正方形/長方形 7">
            <a:extLst>
              <a:ext uri="{FF2B5EF4-FFF2-40B4-BE49-F238E27FC236}">
                <a16:creationId xmlns:a16="http://schemas.microsoft.com/office/drawing/2014/main" id="{5B6470ED-7A9E-4452-9CB2-4684A4ABA71A}"/>
              </a:ext>
            </a:extLst>
          </p:cNvPr>
          <p:cNvSpPr/>
          <p:nvPr/>
        </p:nvSpPr>
        <p:spPr>
          <a:xfrm>
            <a:off x="395178" y="5538192"/>
            <a:ext cx="4762500" cy="923330"/>
          </a:xfrm>
          <a:prstGeom prst="rect">
            <a:avLst/>
          </a:prstGeom>
        </p:spPr>
        <p:txBody>
          <a:bodyPr wrap="square">
            <a:spAutoFit/>
          </a:bodyPr>
          <a:lstStyle/>
          <a:p>
            <a:endParaRPr kumimoji="1" lang="en-US" altLang="ja-JP" dirty="0"/>
          </a:p>
          <a:p>
            <a:r>
              <a:rPr kumimoji="1" lang="en-US" altLang="ja-JP" sz="1200" dirty="0"/>
              <a:t>〈</a:t>
            </a:r>
            <a:r>
              <a:rPr kumimoji="1" lang="ja-JP" altLang="en-US" sz="1200" b="1" dirty="0"/>
              <a:t>県知事、市長に表敬訪問</a:t>
            </a:r>
            <a:r>
              <a:rPr kumimoji="1" lang="en-US" altLang="ja-JP" sz="1200" dirty="0"/>
              <a:t>〉</a:t>
            </a:r>
          </a:p>
          <a:p>
            <a:r>
              <a:rPr kumimoji="1" lang="en-US" altLang="ja-JP" sz="1200" dirty="0"/>
              <a:t>【</a:t>
            </a:r>
            <a:r>
              <a:rPr kumimoji="1" lang="ja-JP" altLang="en-US" sz="1200" dirty="0"/>
              <a:t>日時</a:t>
            </a:r>
            <a:r>
              <a:rPr kumimoji="1" lang="en-US" altLang="ja-JP" sz="1200" dirty="0"/>
              <a:t>】</a:t>
            </a:r>
            <a:r>
              <a:rPr kumimoji="1" lang="en-US" altLang="ja-JP" sz="1200" b="1" dirty="0"/>
              <a:t>3</a:t>
            </a:r>
            <a:r>
              <a:rPr kumimoji="1" lang="ja-JP" altLang="en-US" sz="1200" b="1" dirty="0"/>
              <a:t>月</a:t>
            </a:r>
            <a:r>
              <a:rPr kumimoji="1" lang="en-US" altLang="ja-JP" sz="1200" b="1" dirty="0"/>
              <a:t>10</a:t>
            </a:r>
            <a:r>
              <a:rPr kumimoji="1" lang="ja-JP" altLang="en-US" sz="1200" b="1" dirty="0"/>
              <a:t>日</a:t>
            </a:r>
            <a:endParaRPr kumimoji="1" lang="en-US" altLang="ja-JP" sz="1200" b="1" dirty="0"/>
          </a:p>
          <a:p>
            <a:r>
              <a:rPr kumimoji="1" lang="en-US" altLang="ja-JP" sz="1200" dirty="0"/>
              <a:t>【</a:t>
            </a:r>
            <a:r>
              <a:rPr kumimoji="1" lang="ja-JP" altLang="en-US" sz="1200" dirty="0"/>
              <a:t>内容</a:t>
            </a:r>
            <a:r>
              <a:rPr kumimoji="1" lang="en-US" altLang="ja-JP" sz="1200" dirty="0"/>
              <a:t>】</a:t>
            </a:r>
            <a:r>
              <a:rPr kumimoji="1" lang="en-US" altLang="ja-JP" sz="1200" b="1" dirty="0"/>
              <a:t>PR</a:t>
            </a:r>
            <a:r>
              <a:rPr kumimoji="1" lang="ja-JP" altLang="en-US" sz="1200" b="1" dirty="0"/>
              <a:t>「栄ミナミ早咲き桜まつり」「桜もち誕生</a:t>
            </a:r>
            <a:r>
              <a:rPr kumimoji="1" lang="en-US" altLang="ja-JP" sz="1200" b="1" dirty="0"/>
              <a:t>300</a:t>
            </a:r>
            <a:r>
              <a:rPr kumimoji="1" lang="ja-JP" altLang="en-US" sz="1200" b="1" dirty="0"/>
              <a:t>周年祭」</a:t>
            </a:r>
            <a:endParaRPr kumimoji="1" lang="en-US" altLang="ja-JP" sz="1200" b="1" dirty="0"/>
          </a:p>
        </p:txBody>
      </p:sp>
      <p:sp>
        <p:nvSpPr>
          <p:cNvPr id="10" name="正方形/長方形 9">
            <a:extLst>
              <a:ext uri="{FF2B5EF4-FFF2-40B4-BE49-F238E27FC236}">
                <a16:creationId xmlns:a16="http://schemas.microsoft.com/office/drawing/2014/main" id="{88355F4D-CC59-4676-B77F-28E106FCB104}"/>
              </a:ext>
            </a:extLst>
          </p:cNvPr>
          <p:cNvSpPr/>
          <p:nvPr/>
        </p:nvSpPr>
        <p:spPr>
          <a:xfrm>
            <a:off x="24020" y="8961959"/>
            <a:ext cx="3429000" cy="830997"/>
          </a:xfrm>
          <a:prstGeom prst="rect">
            <a:avLst/>
          </a:prstGeom>
        </p:spPr>
        <p:txBody>
          <a:bodyPr>
            <a:spAutoFit/>
          </a:bodyPr>
          <a:lstStyle/>
          <a:p>
            <a:r>
              <a:rPr kumimoji="1" lang="en-US" altLang="ja-JP" sz="1200" b="1" dirty="0"/>
              <a:t>〈</a:t>
            </a:r>
            <a:r>
              <a:rPr kumimoji="1" lang="ja-JP" altLang="en-US" sz="1200" b="1" dirty="0"/>
              <a:t>栄ミナミ早咲き桜まつり開会レセプション</a:t>
            </a:r>
            <a:r>
              <a:rPr kumimoji="1" lang="en-US" altLang="ja-JP" sz="1200" b="1" dirty="0"/>
              <a:t>〉</a:t>
            </a:r>
          </a:p>
          <a:p>
            <a:r>
              <a:rPr kumimoji="1" lang="en-US" altLang="ja-JP" sz="1200" dirty="0"/>
              <a:t>【</a:t>
            </a:r>
            <a:r>
              <a:rPr kumimoji="1" lang="ja-JP" altLang="en-US" sz="1200" dirty="0"/>
              <a:t>日時</a:t>
            </a:r>
            <a:r>
              <a:rPr kumimoji="1" lang="en-US" altLang="ja-JP" sz="1200" dirty="0"/>
              <a:t>】</a:t>
            </a:r>
            <a:r>
              <a:rPr kumimoji="1" lang="ja-JP" altLang="en-US" sz="1200" b="1" dirty="0"/>
              <a:t>３月１０日（金）　</a:t>
            </a:r>
            <a:r>
              <a:rPr kumimoji="1" lang="en-US" altLang="ja-JP" sz="1200" b="1" dirty="0"/>
              <a:t>18</a:t>
            </a:r>
            <a:r>
              <a:rPr kumimoji="1" lang="ja-JP" altLang="en-US" sz="1200" b="1" dirty="0"/>
              <a:t>時</a:t>
            </a:r>
            <a:r>
              <a:rPr kumimoji="1" lang="en-US" altLang="ja-JP" sz="1200" b="1" dirty="0"/>
              <a:t>30</a:t>
            </a:r>
            <a:r>
              <a:rPr kumimoji="1" lang="ja-JP" altLang="en-US" sz="1200" b="1" dirty="0"/>
              <a:t>分～</a:t>
            </a:r>
            <a:endParaRPr kumimoji="1" lang="en-US" altLang="ja-JP" sz="1200" b="1" dirty="0"/>
          </a:p>
          <a:p>
            <a:r>
              <a:rPr kumimoji="1" lang="en-US" altLang="ja-JP" sz="1200" dirty="0"/>
              <a:t>【</a:t>
            </a:r>
            <a:r>
              <a:rPr kumimoji="1" lang="ja-JP" altLang="en-US" sz="1200" dirty="0"/>
              <a:t>場所</a:t>
            </a:r>
            <a:r>
              <a:rPr kumimoji="1" lang="en-US" altLang="ja-JP" sz="1200" dirty="0"/>
              <a:t>】</a:t>
            </a:r>
            <a:r>
              <a:rPr kumimoji="1" lang="ja-JP" altLang="en-US" sz="1200" b="1" dirty="0"/>
              <a:t>料亭つたも</a:t>
            </a:r>
            <a:endParaRPr kumimoji="1" lang="en-US" altLang="ja-JP" sz="1200" b="1" dirty="0"/>
          </a:p>
          <a:p>
            <a:r>
              <a:rPr kumimoji="1" lang="en-US" altLang="ja-JP" sz="1200" dirty="0"/>
              <a:t>【</a:t>
            </a:r>
            <a:r>
              <a:rPr kumimoji="1" lang="ja-JP" altLang="en-US" sz="1200" dirty="0"/>
              <a:t>ゲスト</a:t>
            </a:r>
            <a:r>
              <a:rPr kumimoji="1" lang="en-US" altLang="ja-JP" sz="1200" dirty="0"/>
              <a:t>】</a:t>
            </a:r>
            <a:r>
              <a:rPr kumimoji="1" lang="ja-JP" altLang="en-US" sz="1200" b="1" dirty="0"/>
              <a:t>河村市長、日本さくらの女王</a:t>
            </a:r>
            <a:endParaRPr kumimoji="1" lang="en-US" altLang="ja-JP" sz="1200" b="1" dirty="0"/>
          </a:p>
        </p:txBody>
      </p:sp>
      <p:sp>
        <p:nvSpPr>
          <p:cNvPr id="13" name="正方形/長方形 12">
            <a:extLst>
              <a:ext uri="{FF2B5EF4-FFF2-40B4-BE49-F238E27FC236}">
                <a16:creationId xmlns:a16="http://schemas.microsoft.com/office/drawing/2014/main" id="{C22A1806-75C7-4377-8083-5FAE7487A7F6}"/>
              </a:ext>
            </a:extLst>
          </p:cNvPr>
          <p:cNvSpPr/>
          <p:nvPr/>
        </p:nvSpPr>
        <p:spPr>
          <a:xfrm>
            <a:off x="406203" y="2967118"/>
            <a:ext cx="3429000" cy="923330"/>
          </a:xfrm>
          <a:prstGeom prst="rect">
            <a:avLst/>
          </a:prstGeom>
        </p:spPr>
        <p:txBody>
          <a:bodyPr>
            <a:spAutoFit/>
          </a:bodyPr>
          <a:lstStyle/>
          <a:p>
            <a:r>
              <a:rPr kumimoji="1" lang="en-US" altLang="ja-JP" sz="1200" b="1" dirty="0"/>
              <a:t>〈</a:t>
            </a:r>
            <a:r>
              <a:rPr kumimoji="1" lang="ja-JP" altLang="en-US" sz="1200" b="1" dirty="0"/>
              <a:t>オカメザクラ植樹式</a:t>
            </a:r>
            <a:r>
              <a:rPr kumimoji="1" lang="en-US" altLang="ja-JP" sz="1200" b="1" dirty="0"/>
              <a:t>〉</a:t>
            </a:r>
          </a:p>
          <a:p>
            <a:r>
              <a:rPr kumimoji="1" lang="en-US" altLang="ja-JP" sz="1200" dirty="0"/>
              <a:t>【</a:t>
            </a:r>
            <a:r>
              <a:rPr kumimoji="1" lang="ja-JP" altLang="en-US" sz="1200" dirty="0"/>
              <a:t>日時</a:t>
            </a:r>
            <a:r>
              <a:rPr kumimoji="1" lang="en-US" altLang="ja-JP" sz="1200" dirty="0"/>
              <a:t>】</a:t>
            </a:r>
            <a:r>
              <a:rPr kumimoji="1" lang="en-US" altLang="ja-JP" sz="1200" b="1" dirty="0"/>
              <a:t>3</a:t>
            </a:r>
            <a:r>
              <a:rPr kumimoji="1" lang="ja-JP" altLang="en-US" sz="1200" b="1" dirty="0"/>
              <a:t>月</a:t>
            </a:r>
            <a:r>
              <a:rPr kumimoji="1" lang="en-US" altLang="ja-JP" sz="1200" b="1" dirty="0"/>
              <a:t>10</a:t>
            </a:r>
            <a:r>
              <a:rPr kumimoji="1" lang="ja-JP" altLang="en-US" sz="1200" b="1" dirty="0"/>
              <a:t>日（金）　</a:t>
            </a:r>
            <a:r>
              <a:rPr kumimoji="1" lang="en-US" altLang="ja-JP" sz="1200" b="1" dirty="0"/>
              <a:t>13</a:t>
            </a:r>
            <a:r>
              <a:rPr kumimoji="1" lang="ja-JP" altLang="en-US" sz="1200" b="1" dirty="0"/>
              <a:t>時</a:t>
            </a:r>
            <a:r>
              <a:rPr kumimoji="1" lang="en-US" altLang="ja-JP" sz="1200" b="1" dirty="0"/>
              <a:t>00</a:t>
            </a:r>
            <a:r>
              <a:rPr kumimoji="1" lang="ja-JP" altLang="en-US" sz="1200" b="1" dirty="0"/>
              <a:t>分～</a:t>
            </a:r>
            <a:endParaRPr kumimoji="1" lang="en-US" altLang="ja-JP" sz="1200" b="1" dirty="0"/>
          </a:p>
          <a:p>
            <a:r>
              <a:rPr kumimoji="1" lang="en-US" altLang="ja-JP" sz="1200" dirty="0"/>
              <a:t>【</a:t>
            </a:r>
            <a:r>
              <a:rPr kumimoji="1" lang="ja-JP" altLang="en-US" sz="1200" dirty="0"/>
              <a:t>場所</a:t>
            </a:r>
            <a:r>
              <a:rPr kumimoji="1" lang="en-US" altLang="ja-JP" sz="1200" b="1" dirty="0"/>
              <a:t>】</a:t>
            </a:r>
            <a:r>
              <a:rPr kumimoji="1" lang="ja-JP" altLang="en-US" sz="1200" b="1" dirty="0"/>
              <a:t>三蔵通り、呉服町～住吉町の間</a:t>
            </a:r>
            <a:endParaRPr kumimoji="1" lang="en-US" altLang="ja-JP" sz="1200" b="1" dirty="0"/>
          </a:p>
          <a:p>
            <a:endParaRPr kumimoji="1" lang="en-US" altLang="ja-JP" b="1" dirty="0"/>
          </a:p>
        </p:txBody>
      </p:sp>
      <p:sp>
        <p:nvSpPr>
          <p:cNvPr id="16" name="リボン: カーブして上方向に曲がる 15">
            <a:extLst>
              <a:ext uri="{FF2B5EF4-FFF2-40B4-BE49-F238E27FC236}">
                <a16:creationId xmlns:a16="http://schemas.microsoft.com/office/drawing/2014/main" id="{736CF271-FE52-44E0-ACE5-23D4C3D237D6}"/>
              </a:ext>
            </a:extLst>
          </p:cNvPr>
          <p:cNvSpPr/>
          <p:nvPr/>
        </p:nvSpPr>
        <p:spPr>
          <a:xfrm>
            <a:off x="0" y="6480494"/>
            <a:ext cx="4150615" cy="718868"/>
          </a:xfrm>
          <a:prstGeom prst="ellipseRibbon2">
            <a:avLst>
              <a:gd name="adj1" fmla="val 25000"/>
              <a:gd name="adj2" fmla="val 100000"/>
              <a:gd name="adj3" fmla="val 12500"/>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桜まつり開会レセプション</a:t>
            </a:r>
          </a:p>
        </p:txBody>
      </p:sp>
    </p:spTree>
    <p:extLst>
      <p:ext uri="{BB962C8B-B14F-4D97-AF65-F5344CB8AC3E}">
        <p14:creationId xmlns:p14="http://schemas.microsoft.com/office/powerpoint/2010/main" val="3547121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A5F5F0-E11A-454D-AFCA-1D6BEC2B29F9}"/>
              </a:ext>
            </a:extLst>
          </p:cNvPr>
          <p:cNvSpPr>
            <a:spLocks noGrp="1"/>
          </p:cNvSpPr>
          <p:nvPr>
            <p:ph type="title"/>
          </p:nvPr>
        </p:nvSpPr>
        <p:spPr>
          <a:xfrm>
            <a:off x="146522" y="3205758"/>
            <a:ext cx="3223037" cy="1589055"/>
          </a:xfrm>
        </p:spPr>
        <p:txBody>
          <a:bodyPr>
            <a:normAutofit/>
          </a:bodyPr>
          <a:lstStyle/>
          <a:p>
            <a:r>
              <a:rPr kumimoji="1" lang="ja-JP" altLang="en-US" sz="1050" dirty="0"/>
              <a:t>▶名古屋市内・近郊の和菓子屋、洋菓子屋が桜メニューを考案し販売して頂きました。その桜スイーツをお客様に購入して頂き、“かわいい、美味しい”と思われたお客様</a:t>
            </a:r>
            <a:r>
              <a:rPr lang="ja-JP" altLang="en-US" sz="1050" dirty="0"/>
              <a:t>が</a:t>
            </a:r>
            <a:r>
              <a:rPr lang="en-US" altLang="ja-JP" sz="1050" dirty="0"/>
              <a:t>SNS</a:t>
            </a:r>
            <a:r>
              <a:rPr lang="ja-JP" altLang="en-US" sz="1050" dirty="0"/>
              <a:t>で投稿し、より多くの投稿された店舗をグランプリとして受賞しました。第１回目のグランプリは「アントルメ」</a:t>
            </a:r>
            <a:r>
              <a:rPr lang="ja-JP" altLang="en-US" sz="1050" dirty="0" err="1"/>
              <a:t>さんで</a:t>
            </a:r>
            <a:r>
              <a:rPr lang="ja-JP" altLang="en-US" sz="1050" dirty="0"/>
              <a:t>した。より多くの方に桜商品を知ってもらうために桜スイーツグランプリを開催し、多くの方が参加して頂きました。</a:t>
            </a:r>
            <a:endParaRPr kumimoji="1" lang="ja-JP" altLang="en-US" sz="1050" dirty="0"/>
          </a:p>
        </p:txBody>
      </p:sp>
      <p:sp>
        <p:nvSpPr>
          <p:cNvPr id="43" name="テキスト プレースホルダー 42">
            <a:extLst>
              <a:ext uri="{FF2B5EF4-FFF2-40B4-BE49-F238E27FC236}">
                <a16:creationId xmlns:a16="http://schemas.microsoft.com/office/drawing/2014/main" id="{E6C718B5-376B-462D-91E5-0124241D3C0B}"/>
              </a:ext>
            </a:extLst>
          </p:cNvPr>
          <p:cNvSpPr>
            <a:spLocks noGrp="1"/>
          </p:cNvSpPr>
          <p:nvPr>
            <p:ph type="body" idx="1"/>
          </p:nvPr>
        </p:nvSpPr>
        <p:spPr>
          <a:xfrm>
            <a:off x="4381866" y="6874934"/>
            <a:ext cx="2391550" cy="1289148"/>
          </a:xfrm>
        </p:spPr>
        <p:txBody>
          <a:bodyPr>
            <a:normAutofit/>
          </a:bodyPr>
          <a:lstStyle/>
          <a:p>
            <a:r>
              <a:rPr kumimoji="1" lang="ja-JP" altLang="en-US" sz="1050" b="0" dirty="0"/>
              <a:t>▶桜メニュー・スイーツグランプリのグランプリ店舗を表彰＆景品を授与しました。そして一般消費者の参加者に感謝を込めて、協賛品をプレゼントしました。多くの方が矢場公園に集まっていただき、大いににぎわいました。</a:t>
            </a:r>
          </a:p>
        </p:txBody>
      </p:sp>
      <p:sp>
        <p:nvSpPr>
          <p:cNvPr id="3" name="コンテンツ プレースホルダー 2">
            <a:extLst>
              <a:ext uri="{FF2B5EF4-FFF2-40B4-BE49-F238E27FC236}">
                <a16:creationId xmlns:a16="http://schemas.microsoft.com/office/drawing/2014/main" id="{B104204C-7F9B-4A00-B2B5-77ABFAF07C60}"/>
              </a:ext>
            </a:extLst>
          </p:cNvPr>
          <p:cNvSpPr>
            <a:spLocks noGrp="1"/>
          </p:cNvSpPr>
          <p:nvPr>
            <p:ph sz="half" idx="2"/>
          </p:nvPr>
        </p:nvSpPr>
        <p:spPr>
          <a:xfrm>
            <a:off x="3829980" y="3295568"/>
            <a:ext cx="2901255" cy="1447377"/>
          </a:xfrm>
        </p:spPr>
        <p:txBody>
          <a:bodyPr>
            <a:normAutofit/>
          </a:bodyPr>
          <a:lstStyle/>
          <a:p>
            <a:pPr marL="0" indent="0">
              <a:buNone/>
            </a:pPr>
            <a:r>
              <a:rPr lang="ja-JP" altLang="en-US" sz="1050" dirty="0"/>
              <a:t>▶栄ミナミ地区周辺の飲食店が独自で開発した桜商品を販売してもらいました。店舗によって全く違った桜商品を“かわいい、美味しい”と思われたお客様が</a:t>
            </a:r>
            <a:r>
              <a:rPr lang="en-US" altLang="ja-JP" sz="1050" dirty="0"/>
              <a:t>SNS</a:t>
            </a:r>
            <a:r>
              <a:rPr lang="ja-JP" altLang="en-US" sz="1050" dirty="0"/>
              <a:t>で投稿し、より多くの投稿された店舗をグランプリとして受賞しました。第１回目のグランプリは「フラリエ」</a:t>
            </a:r>
            <a:r>
              <a:rPr lang="ja-JP" altLang="en-US" sz="1050" dirty="0" err="1"/>
              <a:t>さんで</a:t>
            </a:r>
            <a:r>
              <a:rPr lang="ja-JP" altLang="en-US" sz="1050" dirty="0"/>
              <a:t>した。桜の新たな発展のため、皆様に色んな桜ニューを食べてもらうために開催し、多くの方を巻き込みました。</a:t>
            </a:r>
            <a:endParaRPr kumimoji="1" lang="ja-JP" altLang="en-US" sz="1050" dirty="0"/>
          </a:p>
        </p:txBody>
      </p:sp>
      <p:pic>
        <p:nvPicPr>
          <p:cNvPr id="11" name="図 10">
            <a:extLst>
              <a:ext uri="{FF2B5EF4-FFF2-40B4-BE49-F238E27FC236}">
                <a16:creationId xmlns:a16="http://schemas.microsoft.com/office/drawing/2014/main" id="{82FFD129-BDE0-4178-9E79-345863DC9C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317" y="412786"/>
            <a:ext cx="2023483" cy="2094037"/>
          </a:xfrm>
          <a:prstGeom prst="rect">
            <a:avLst/>
          </a:prstGeom>
          <a:ln>
            <a:noFill/>
          </a:ln>
          <a:effectLst>
            <a:softEdge rad="112500"/>
          </a:effectLst>
        </p:spPr>
      </p:pic>
      <p:pic>
        <p:nvPicPr>
          <p:cNvPr id="5" name="図 4">
            <a:extLst>
              <a:ext uri="{FF2B5EF4-FFF2-40B4-BE49-F238E27FC236}">
                <a16:creationId xmlns:a16="http://schemas.microsoft.com/office/drawing/2014/main" id="{315CF805-023D-4287-A7EA-174411C9D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6827" y="0"/>
            <a:ext cx="2956061" cy="739015"/>
          </a:xfrm>
          <a:prstGeom prst="rect">
            <a:avLst/>
          </a:prstGeom>
        </p:spPr>
      </p:pic>
      <p:pic>
        <p:nvPicPr>
          <p:cNvPr id="7" name="図 6">
            <a:extLst>
              <a:ext uri="{FF2B5EF4-FFF2-40B4-BE49-F238E27FC236}">
                <a16:creationId xmlns:a16="http://schemas.microsoft.com/office/drawing/2014/main" id="{BCA98F7C-5100-46EB-85A9-371A3A3608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19" y="0"/>
            <a:ext cx="2967444" cy="741861"/>
          </a:xfrm>
          <a:prstGeom prst="rect">
            <a:avLst/>
          </a:prstGeom>
        </p:spPr>
      </p:pic>
      <p:pic>
        <p:nvPicPr>
          <p:cNvPr id="15" name="図 14">
            <a:extLst>
              <a:ext uri="{FF2B5EF4-FFF2-40B4-BE49-F238E27FC236}">
                <a16:creationId xmlns:a16="http://schemas.microsoft.com/office/drawing/2014/main" id="{753C4B0E-61A3-4AAF-90CD-DD66F7DABE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8354" y="2286756"/>
            <a:ext cx="1386407" cy="1039805"/>
          </a:xfrm>
          <a:prstGeom prst="rect">
            <a:avLst/>
          </a:prstGeom>
          <a:ln>
            <a:noFill/>
          </a:ln>
          <a:effectLst>
            <a:softEdge rad="112500"/>
          </a:effectLst>
        </p:spPr>
      </p:pic>
      <p:pic>
        <p:nvPicPr>
          <p:cNvPr id="17" name="図 16">
            <a:extLst>
              <a:ext uri="{FF2B5EF4-FFF2-40B4-BE49-F238E27FC236}">
                <a16:creationId xmlns:a16="http://schemas.microsoft.com/office/drawing/2014/main" id="{4B3F5E85-1ACF-4141-AF11-41874F07CA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6744" y="2278329"/>
            <a:ext cx="1057197" cy="1057197"/>
          </a:xfrm>
          <a:prstGeom prst="rect">
            <a:avLst/>
          </a:prstGeom>
          <a:ln>
            <a:noFill/>
          </a:ln>
          <a:effectLst>
            <a:softEdge rad="112500"/>
          </a:effectLst>
        </p:spPr>
      </p:pic>
      <p:pic>
        <p:nvPicPr>
          <p:cNvPr id="19" name="図 18">
            <a:extLst>
              <a:ext uri="{FF2B5EF4-FFF2-40B4-BE49-F238E27FC236}">
                <a16:creationId xmlns:a16="http://schemas.microsoft.com/office/drawing/2014/main" id="{EAEE2953-228B-4288-9823-7B92CA52391F}"/>
              </a:ext>
            </a:extLst>
          </p:cNvPr>
          <p:cNvPicPr>
            <a:picLocks noChangeAspect="1"/>
          </p:cNvPicPr>
          <p:nvPr/>
        </p:nvPicPr>
        <p:blipFill rotWithShape="1">
          <a:blip r:embed="rId7">
            <a:extLst>
              <a:ext uri="{28A0092B-C50C-407E-A947-70E740481C1C}">
                <a14:useLocalDpi xmlns:a14="http://schemas.microsoft.com/office/drawing/2010/main" val="0"/>
              </a:ext>
            </a:extLst>
          </a:blip>
          <a:srcRect l="7016" t="20920" r="8169" b="22687"/>
          <a:stretch/>
        </p:blipFill>
        <p:spPr>
          <a:xfrm>
            <a:off x="42956" y="742743"/>
            <a:ext cx="1346833" cy="770709"/>
          </a:xfrm>
          <a:prstGeom prst="rect">
            <a:avLst/>
          </a:prstGeom>
          <a:ln>
            <a:noFill/>
          </a:ln>
          <a:effectLst>
            <a:softEdge rad="112500"/>
          </a:effectLst>
        </p:spPr>
      </p:pic>
      <p:pic>
        <p:nvPicPr>
          <p:cNvPr id="21" name="図 20">
            <a:extLst>
              <a:ext uri="{FF2B5EF4-FFF2-40B4-BE49-F238E27FC236}">
                <a16:creationId xmlns:a16="http://schemas.microsoft.com/office/drawing/2014/main" id="{2146A059-4596-4B00-9F38-FDD675C43357}"/>
              </a:ext>
            </a:extLst>
          </p:cNvPr>
          <p:cNvPicPr>
            <a:picLocks noChangeAspect="1"/>
          </p:cNvPicPr>
          <p:nvPr/>
        </p:nvPicPr>
        <p:blipFill rotWithShape="1">
          <a:blip r:embed="rId8">
            <a:extLst>
              <a:ext uri="{28A0092B-C50C-407E-A947-70E740481C1C}">
                <a14:useLocalDpi xmlns:a14="http://schemas.microsoft.com/office/drawing/2010/main" val="0"/>
              </a:ext>
            </a:extLst>
          </a:blip>
          <a:srcRect t="12223" b="17169"/>
          <a:stretch/>
        </p:blipFill>
        <p:spPr>
          <a:xfrm>
            <a:off x="162831" y="1410790"/>
            <a:ext cx="1108487" cy="1178764"/>
          </a:xfrm>
          <a:prstGeom prst="rect">
            <a:avLst/>
          </a:prstGeom>
          <a:ln>
            <a:noFill/>
          </a:ln>
          <a:effectLst>
            <a:softEdge rad="112500"/>
          </a:effectLst>
        </p:spPr>
      </p:pic>
      <p:pic>
        <p:nvPicPr>
          <p:cNvPr id="13" name="図 12">
            <a:extLst>
              <a:ext uri="{FF2B5EF4-FFF2-40B4-BE49-F238E27FC236}">
                <a16:creationId xmlns:a16="http://schemas.microsoft.com/office/drawing/2014/main" id="{800E0453-8338-4005-B44C-95BADB872F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28070"/>
            <a:ext cx="1252290" cy="939786"/>
          </a:xfrm>
          <a:prstGeom prst="rect">
            <a:avLst/>
          </a:prstGeom>
          <a:ln>
            <a:noFill/>
          </a:ln>
          <a:effectLst>
            <a:softEdge rad="112500"/>
          </a:effectLst>
        </p:spPr>
      </p:pic>
      <p:pic>
        <p:nvPicPr>
          <p:cNvPr id="23" name="図 22">
            <a:extLst>
              <a:ext uri="{FF2B5EF4-FFF2-40B4-BE49-F238E27FC236}">
                <a16:creationId xmlns:a16="http://schemas.microsoft.com/office/drawing/2014/main" id="{4CD3811B-E05E-4564-A73A-1935D12D5B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43906" y="2203392"/>
            <a:ext cx="1389789" cy="962642"/>
          </a:xfrm>
          <a:prstGeom prst="rect">
            <a:avLst/>
          </a:prstGeom>
          <a:ln>
            <a:noFill/>
          </a:ln>
          <a:effectLst>
            <a:softEdge rad="112500"/>
          </a:effectLst>
        </p:spPr>
      </p:pic>
      <p:pic>
        <p:nvPicPr>
          <p:cNvPr id="27" name="図 26">
            <a:extLst>
              <a:ext uri="{FF2B5EF4-FFF2-40B4-BE49-F238E27FC236}">
                <a16:creationId xmlns:a16="http://schemas.microsoft.com/office/drawing/2014/main" id="{B13CC074-3FC3-41BC-ADBC-72C2D667A61E}"/>
              </a:ext>
            </a:extLst>
          </p:cNvPr>
          <p:cNvPicPr>
            <a:picLocks noChangeAspect="1"/>
          </p:cNvPicPr>
          <p:nvPr/>
        </p:nvPicPr>
        <p:blipFill rotWithShape="1">
          <a:blip r:embed="rId11">
            <a:extLst>
              <a:ext uri="{28A0092B-C50C-407E-A947-70E740481C1C}">
                <a14:useLocalDpi xmlns:a14="http://schemas.microsoft.com/office/drawing/2010/main" val="0"/>
              </a:ext>
            </a:extLst>
          </a:blip>
          <a:srcRect t="17423" r="6476"/>
          <a:stretch/>
        </p:blipFill>
        <p:spPr>
          <a:xfrm>
            <a:off x="5839097" y="679486"/>
            <a:ext cx="1018903" cy="1040386"/>
          </a:xfrm>
          <a:prstGeom prst="rect">
            <a:avLst/>
          </a:prstGeom>
          <a:ln>
            <a:noFill/>
          </a:ln>
          <a:effectLst>
            <a:softEdge rad="112500"/>
          </a:effectLst>
        </p:spPr>
      </p:pic>
      <p:pic>
        <p:nvPicPr>
          <p:cNvPr id="29" name="図 28">
            <a:extLst>
              <a:ext uri="{FF2B5EF4-FFF2-40B4-BE49-F238E27FC236}">
                <a16:creationId xmlns:a16="http://schemas.microsoft.com/office/drawing/2014/main" id="{0CF5D8D0-EA48-4131-BF14-4CD018AE5E64}"/>
              </a:ext>
            </a:extLst>
          </p:cNvPr>
          <p:cNvPicPr>
            <a:picLocks noChangeAspect="1"/>
          </p:cNvPicPr>
          <p:nvPr/>
        </p:nvPicPr>
        <p:blipFill rotWithShape="1">
          <a:blip r:embed="rId12">
            <a:extLst>
              <a:ext uri="{28A0092B-C50C-407E-A947-70E740481C1C}">
                <a14:useLocalDpi xmlns:a14="http://schemas.microsoft.com/office/drawing/2010/main" val="0"/>
              </a:ext>
            </a:extLst>
          </a:blip>
          <a:srcRect t="5436" b="12966"/>
          <a:stretch/>
        </p:blipFill>
        <p:spPr>
          <a:xfrm>
            <a:off x="5839097" y="1629136"/>
            <a:ext cx="1060548" cy="1298385"/>
          </a:xfrm>
          <a:prstGeom prst="rect">
            <a:avLst/>
          </a:prstGeom>
          <a:ln>
            <a:noFill/>
          </a:ln>
          <a:effectLst>
            <a:softEdge rad="112500"/>
          </a:effectLst>
        </p:spPr>
      </p:pic>
      <p:pic>
        <p:nvPicPr>
          <p:cNvPr id="25" name="図 24">
            <a:extLst>
              <a:ext uri="{FF2B5EF4-FFF2-40B4-BE49-F238E27FC236}">
                <a16:creationId xmlns:a16="http://schemas.microsoft.com/office/drawing/2014/main" id="{FE8D48AD-E1D9-4AA8-98FE-D5688B6FEC3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27912" y="2219850"/>
            <a:ext cx="1389789" cy="931265"/>
          </a:xfrm>
          <a:prstGeom prst="rect">
            <a:avLst/>
          </a:prstGeom>
          <a:ln>
            <a:noFill/>
          </a:ln>
          <a:effectLst>
            <a:softEdge rad="112500"/>
          </a:effectLst>
        </p:spPr>
      </p:pic>
      <p:pic>
        <p:nvPicPr>
          <p:cNvPr id="9" name="図 8">
            <a:extLst>
              <a:ext uri="{FF2B5EF4-FFF2-40B4-BE49-F238E27FC236}">
                <a16:creationId xmlns:a16="http://schemas.microsoft.com/office/drawing/2014/main" id="{DF2434D5-0561-4CB7-9513-6DC10025DE91}"/>
              </a:ext>
            </a:extLst>
          </p:cNvPr>
          <p:cNvPicPr>
            <a:picLocks noChangeAspect="1"/>
          </p:cNvPicPr>
          <p:nvPr/>
        </p:nvPicPr>
        <p:blipFill rotWithShape="1">
          <a:blip r:embed="rId14">
            <a:extLst>
              <a:ext uri="{28A0092B-C50C-407E-A947-70E740481C1C}">
                <a14:useLocalDpi xmlns:a14="http://schemas.microsoft.com/office/drawing/2010/main" val="0"/>
              </a:ext>
            </a:extLst>
          </a:blip>
          <a:srcRect l="6691" t="6481" r="7300"/>
          <a:stretch/>
        </p:blipFill>
        <p:spPr>
          <a:xfrm>
            <a:off x="3627692" y="538458"/>
            <a:ext cx="2468881" cy="1789612"/>
          </a:xfrm>
          <a:prstGeom prst="rect">
            <a:avLst/>
          </a:prstGeom>
          <a:ln>
            <a:noFill/>
          </a:ln>
          <a:effectLst>
            <a:softEdge rad="112500"/>
          </a:effectLst>
        </p:spPr>
      </p:pic>
      <p:pic>
        <p:nvPicPr>
          <p:cNvPr id="32" name="図 31">
            <a:extLst>
              <a:ext uri="{FF2B5EF4-FFF2-40B4-BE49-F238E27FC236}">
                <a16:creationId xmlns:a16="http://schemas.microsoft.com/office/drawing/2014/main" id="{4A176D3C-6579-4535-A886-B605FABD7C3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405" y="5253920"/>
            <a:ext cx="2120935" cy="1413956"/>
          </a:xfrm>
          <a:prstGeom prst="rect">
            <a:avLst/>
          </a:prstGeom>
          <a:ln>
            <a:noFill/>
          </a:ln>
          <a:effectLst>
            <a:softEdge rad="112500"/>
          </a:effectLst>
        </p:spPr>
      </p:pic>
      <p:pic>
        <p:nvPicPr>
          <p:cNvPr id="34" name="図 33">
            <a:extLst>
              <a:ext uri="{FF2B5EF4-FFF2-40B4-BE49-F238E27FC236}">
                <a16:creationId xmlns:a16="http://schemas.microsoft.com/office/drawing/2014/main" id="{7F87541C-1EC8-489C-9764-6B8520574D1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6662291"/>
            <a:ext cx="2174102" cy="1449401"/>
          </a:xfrm>
          <a:prstGeom prst="rect">
            <a:avLst/>
          </a:prstGeom>
          <a:ln>
            <a:noFill/>
          </a:ln>
          <a:effectLst>
            <a:softEdge rad="112500"/>
          </a:effectLst>
        </p:spPr>
      </p:pic>
      <p:pic>
        <p:nvPicPr>
          <p:cNvPr id="36" name="図 35">
            <a:extLst>
              <a:ext uri="{FF2B5EF4-FFF2-40B4-BE49-F238E27FC236}">
                <a16:creationId xmlns:a16="http://schemas.microsoft.com/office/drawing/2014/main" id="{17A800D2-2AAF-4653-8CCF-F3471E108F7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2086189" y="6499053"/>
            <a:ext cx="2335977" cy="1557318"/>
          </a:xfrm>
          <a:prstGeom prst="rect">
            <a:avLst/>
          </a:prstGeom>
          <a:ln>
            <a:noFill/>
          </a:ln>
          <a:effectLst>
            <a:softEdge rad="112500"/>
          </a:effectLst>
        </p:spPr>
      </p:pic>
      <p:pic>
        <p:nvPicPr>
          <p:cNvPr id="38" name="図 37">
            <a:extLst>
              <a:ext uri="{FF2B5EF4-FFF2-40B4-BE49-F238E27FC236}">
                <a16:creationId xmlns:a16="http://schemas.microsoft.com/office/drawing/2014/main" id="{67EA3345-F157-4779-8718-E260639321D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38690" y="5160293"/>
            <a:ext cx="2335977" cy="1557318"/>
          </a:xfrm>
          <a:prstGeom prst="rect">
            <a:avLst/>
          </a:prstGeom>
          <a:ln>
            <a:noFill/>
          </a:ln>
          <a:effectLst>
            <a:softEdge rad="112500"/>
          </a:effectLst>
        </p:spPr>
      </p:pic>
      <p:pic>
        <p:nvPicPr>
          <p:cNvPr id="40" name="図 39">
            <a:extLst>
              <a:ext uri="{FF2B5EF4-FFF2-40B4-BE49-F238E27FC236}">
                <a16:creationId xmlns:a16="http://schemas.microsoft.com/office/drawing/2014/main" id="{F79B52DE-0ADA-4EBE-8AEC-73A9A323D72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338800" y="5099868"/>
            <a:ext cx="2434616" cy="1825139"/>
          </a:xfrm>
          <a:prstGeom prst="rect">
            <a:avLst/>
          </a:prstGeom>
          <a:ln>
            <a:noFill/>
          </a:ln>
          <a:effectLst>
            <a:softEdge rad="112500"/>
          </a:effectLst>
        </p:spPr>
      </p:pic>
      <p:sp>
        <p:nvSpPr>
          <p:cNvPr id="30" name="リボン: カーブして上方向に曲がる 29">
            <a:extLst>
              <a:ext uri="{FF2B5EF4-FFF2-40B4-BE49-F238E27FC236}">
                <a16:creationId xmlns:a16="http://schemas.microsoft.com/office/drawing/2014/main" id="{DD8D9AC8-D950-486F-BC7C-B8D00DFB420F}"/>
              </a:ext>
            </a:extLst>
          </p:cNvPr>
          <p:cNvSpPr/>
          <p:nvPr/>
        </p:nvSpPr>
        <p:spPr>
          <a:xfrm>
            <a:off x="69429" y="4778873"/>
            <a:ext cx="4033519" cy="560173"/>
          </a:xfrm>
          <a:prstGeom prst="ellipseRibbon2">
            <a:avLst>
              <a:gd name="adj1" fmla="val 25000"/>
              <a:gd name="adj2" fmla="val 100000"/>
              <a:gd name="adj3" fmla="val 12500"/>
            </a:avLst>
          </a:prstGeom>
          <a:blipFill>
            <a:blip r:embed="rId20"/>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表彰式</a:t>
            </a:r>
          </a:p>
        </p:txBody>
      </p:sp>
      <p:sp>
        <p:nvSpPr>
          <p:cNvPr id="28" name="コンテンツ プレースホルダー 2">
            <a:extLst>
              <a:ext uri="{FF2B5EF4-FFF2-40B4-BE49-F238E27FC236}">
                <a16:creationId xmlns:a16="http://schemas.microsoft.com/office/drawing/2014/main" id="{FCA73A10-F7B4-4A3F-B4DF-7C251DEC47F2}"/>
              </a:ext>
            </a:extLst>
          </p:cNvPr>
          <p:cNvSpPr txBox="1">
            <a:spLocks/>
          </p:cNvSpPr>
          <p:nvPr/>
        </p:nvSpPr>
        <p:spPr>
          <a:xfrm>
            <a:off x="886353" y="8574831"/>
            <a:ext cx="5331348" cy="1502063"/>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kumimoji="1"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kumimoji="1"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kumimoji="1"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kumimoji="1"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kumimoji="1"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kumimoji="1"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kumimoji="1"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kumimoji="1"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kumimoji="1" sz="1200" b="1" kern="1200">
                <a:solidFill>
                  <a:schemeClr val="tx1"/>
                </a:solidFill>
                <a:latin typeface="+mn-lt"/>
                <a:ea typeface="+mn-ea"/>
                <a:cs typeface="+mn-cs"/>
              </a:defRPr>
            </a:lvl9pPr>
          </a:lstStyle>
          <a:p>
            <a:r>
              <a:rPr lang="ja-JP" altLang="en-US" sz="1400" dirty="0"/>
              <a:t>栄ミナミ早咲き桜まつり実行委員会</a:t>
            </a:r>
            <a:r>
              <a:rPr lang="en-US" altLang="ja-JP" sz="1400" dirty="0"/>
              <a:t>/</a:t>
            </a:r>
            <a:r>
              <a:rPr lang="ja-JP" altLang="en-US" sz="1400" dirty="0"/>
              <a:t>桜もち誕生</a:t>
            </a:r>
            <a:r>
              <a:rPr lang="en-US" altLang="ja-JP" sz="1400" dirty="0"/>
              <a:t>300</a:t>
            </a:r>
            <a:r>
              <a:rPr lang="ja-JP" altLang="en-US" sz="1400" dirty="0"/>
              <a:t>年委員会</a:t>
            </a:r>
            <a:endParaRPr lang="en-US" altLang="ja-JP" sz="1400" dirty="0"/>
          </a:p>
          <a:p>
            <a:r>
              <a:rPr lang="ja-JP" altLang="en-US" sz="1200" dirty="0"/>
              <a:t>愛知県名古屋市西区花の木二丁目</a:t>
            </a:r>
            <a:r>
              <a:rPr lang="en-US" altLang="ja-JP" sz="1200" dirty="0"/>
              <a:t>22</a:t>
            </a:r>
            <a:r>
              <a:rPr lang="ja-JP" altLang="en-US" sz="1200" dirty="0"/>
              <a:t>番</a:t>
            </a:r>
            <a:r>
              <a:rPr lang="en-US" altLang="ja-JP" sz="1200" dirty="0"/>
              <a:t>1</a:t>
            </a:r>
            <a:r>
              <a:rPr lang="ja-JP" altLang="en-US" sz="1200" dirty="0"/>
              <a:t>号（山眞産業　本社）</a:t>
            </a:r>
            <a:endParaRPr lang="en-US" altLang="ja-JP" sz="1200" dirty="0"/>
          </a:p>
          <a:p>
            <a:r>
              <a:rPr lang="ja-JP" altLang="en-US" sz="1200" dirty="0"/>
              <a:t>　〒</a:t>
            </a:r>
            <a:r>
              <a:rPr lang="en-US" altLang="ja-JP" sz="1200" dirty="0"/>
              <a:t>451-0062</a:t>
            </a:r>
            <a:r>
              <a:rPr lang="ja-JP" altLang="en-US" sz="1200" dirty="0"/>
              <a:t>　　</a:t>
            </a:r>
            <a:r>
              <a:rPr lang="en-US" altLang="ja-JP" sz="1200" dirty="0"/>
              <a:t>E-mail:sakura300@yamashin-sangyo.co.jp</a:t>
            </a:r>
          </a:p>
          <a:p>
            <a:endParaRPr lang="ja-JP" altLang="en-US" dirty="0"/>
          </a:p>
        </p:txBody>
      </p:sp>
      <p:sp>
        <p:nvSpPr>
          <p:cNvPr id="4" name="四角形: 角を丸くする 3">
            <a:extLst>
              <a:ext uri="{FF2B5EF4-FFF2-40B4-BE49-F238E27FC236}">
                <a16:creationId xmlns:a16="http://schemas.microsoft.com/office/drawing/2014/main" id="{3C9A6E28-B75F-4867-9663-806532CDA535}"/>
              </a:ext>
            </a:extLst>
          </p:cNvPr>
          <p:cNvSpPr/>
          <p:nvPr/>
        </p:nvSpPr>
        <p:spPr>
          <a:xfrm>
            <a:off x="455007" y="8271793"/>
            <a:ext cx="2261072" cy="360915"/>
          </a:xfrm>
          <a:prstGeom prst="roundRect">
            <a:avLst/>
          </a:prstGeom>
          <a:blipFill>
            <a:blip r:embed="rId21"/>
            <a:tile tx="0" ty="0" sx="100000" sy="100000" flip="none" algn="tl"/>
          </a:blip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お問い合わせ</a:t>
            </a:r>
          </a:p>
        </p:txBody>
      </p:sp>
    </p:spTree>
    <p:extLst>
      <p:ext uri="{BB962C8B-B14F-4D97-AF65-F5344CB8AC3E}">
        <p14:creationId xmlns:p14="http://schemas.microsoft.com/office/powerpoint/2010/main" val="1109746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90FC40D-C475-429B-B02B-48B07FAFA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155" y="264731"/>
            <a:ext cx="3825284" cy="2868963"/>
          </a:xfrm>
          <a:prstGeom prst="rect">
            <a:avLst/>
          </a:prstGeom>
          <a:ln>
            <a:noFill/>
          </a:ln>
          <a:effectLst>
            <a:softEdge rad="112500"/>
          </a:effectLst>
        </p:spPr>
      </p:pic>
      <p:sp>
        <p:nvSpPr>
          <p:cNvPr id="2" name="タイトル 1">
            <a:extLst>
              <a:ext uri="{FF2B5EF4-FFF2-40B4-BE49-F238E27FC236}">
                <a16:creationId xmlns:a16="http://schemas.microsoft.com/office/drawing/2014/main" id="{2DE2AAA1-8EC1-4D29-9348-7337BA1C716A}"/>
              </a:ext>
            </a:extLst>
          </p:cNvPr>
          <p:cNvSpPr>
            <a:spLocks noGrp="1"/>
          </p:cNvSpPr>
          <p:nvPr>
            <p:ph type="ctrTitle"/>
          </p:nvPr>
        </p:nvSpPr>
        <p:spPr>
          <a:xfrm>
            <a:off x="3032155" y="3062020"/>
            <a:ext cx="3454400" cy="1069446"/>
          </a:xfrm>
        </p:spPr>
        <p:txBody>
          <a:bodyPr>
            <a:normAutofit/>
          </a:bodyPr>
          <a:lstStyle/>
          <a:p>
            <a:pPr algn="l"/>
            <a:r>
              <a:rPr lang="ja-JP" altLang="en-US" sz="1050" dirty="0"/>
              <a:t>▶</a:t>
            </a:r>
            <a:r>
              <a:rPr kumimoji="1" lang="ja-JP" altLang="en-US" sz="1050" dirty="0"/>
              <a:t>桜もち（桜の食文化）が誕生して、</a:t>
            </a:r>
            <a:r>
              <a:rPr kumimoji="1" lang="en-US" altLang="ja-JP" sz="1050" dirty="0"/>
              <a:t>300</a:t>
            </a:r>
            <a:r>
              <a:rPr lang="ja-JP" altLang="en-US" sz="1050" dirty="0"/>
              <a:t>年という記念の年に、桜の味を再度確認してもらい、そして桜の味を知らない方に知ってもらうきっかけにしてもらうために、桜もちを</a:t>
            </a:r>
            <a:r>
              <a:rPr lang="en-US" altLang="ja-JP" sz="1050" dirty="0"/>
              <a:t>2000</a:t>
            </a:r>
            <a:r>
              <a:rPr lang="ja-JP" altLang="en-US" sz="1050" dirty="0"/>
              <a:t>無料配布しました。そして、横のブースでは「和菓子職人による実演」「桜スイーツ販売」を実施した。</a:t>
            </a:r>
            <a:endParaRPr kumimoji="1" lang="ja-JP" altLang="en-US" sz="1050" dirty="0"/>
          </a:p>
        </p:txBody>
      </p:sp>
      <p:pic>
        <p:nvPicPr>
          <p:cNvPr id="6" name="コンテンツ プレースホルダー 5">
            <a:extLst>
              <a:ext uri="{FF2B5EF4-FFF2-40B4-BE49-F238E27FC236}">
                <a16:creationId xmlns:a16="http://schemas.microsoft.com/office/drawing/2014/main" id="{D6D698AB-2916-40C9-B264-587B26B5816E}"/>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982031" y="-195145"/>
            <a:ext cx="3848100" cy="962025"/>
          </a:xfrm>
        </p:spPr>
      </p:pic>
      <p:pic>
        <p:nvPicPr>
          <p:cNvPr id="10" name="図 9">
            <a:extLst>
              <a:ext uri="{FF2B5EF4-FFF2-40B4-BE49-F238E27FC236}">
                <a16:creationId xmlns:a16="http://schemas.microsoft.com/office/drawing/2014/main" id="{BCE14255-5D6F-47DE-95D1-A6EA89072E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939" y="53498"/>
            <a:ext cx="2751667" cy="2053305"/>
          </a:xfrm>
          <a:prstGeom prst="rect">
            <a:avLst/>
          </a:prstGeom>
          <a:ln>
            <a:noFill/>
          </a:ln>
          <a:effectLst>
            <a:softEdge rad="112500"/>
          </a:effectLst>
        </p:spPr>
      </p:pic>
      <p:pic>
        <p:nvPicPr>
          <p:cNvPr id="12" name="図 11">
            <a:extLst>
              <a:ext uri="{FF2B5EF4-FFF2-40B4-BE49-F238E27FC236}">
                <a16:creationId xmlns:a16="http://schemas.microsoft.com/office/drawing/2014/main" id="{30F36775-E732-4398-86DB-7A82364557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939" y="2106803"/>
            <a:ext cx="2792688" cy="1849703"/>
          </a:xfrm>
          <a:prstGeom prst="rect">
            <a:avLst/>
          </a:prstGeom>
          <a:ln>
            <a:noFill/>
          </a:ln>
          <a:effectLst>
            <a:softEdge rad="112500"/>
          </a:effectLst>
        </p:spPr>
      </p:pic>
      <p:pic>
        <p:nvPicPr>
          <p:cNvPr id="28" name="図 27">
            <a:extLst>
              <a:ext uri="{FF2B5EF4-FFF2-40B4-BE49-F238E27FC236}">
                <a16:creationId xmlns:a16="http://schemas.microsoft.com/office/drawing/2014/main" id="{EC1A3E7F-52E1-49A8-96C4-41D6D33D0B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6567" y="4095133"/>
            <a:ext cx="1911973" cy="1433980"/>
          </a:xfrm>
          <a:prstGeom prst="rect">
            <a:avLst/>
          </a:prstGeom>
          <a:ln>
            <a:noFill/>
          </a:ln>
          <a:effectLst>
            <a:softEdge rad="112500"/>
          </a:effectLst>
        </p:spPr>
      </p:pic>
      <p:pic>
        <p:nvPicPr>
          <p:cNvPr id="32" name="図 31">
            <a:extLst>
              <a:ext uri="{FF2B5EF4-FFF2-40B4-BE49-F238E27FC236}">
                <a16:creationId xmlns:a16="http://schemas.microsoft.com/office/drawing/2014/main" id="{E432F880-037C-40F3-9BD5-34A286D53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555" y="4095133"/>
            <a:ext cx="2165029" cy="1433980"/>
          </a:xfrm>
          <a:prstGeom prst="rect">
            <a:avLst/>
          </a:prstGeom>
          <a:ln>
            <a:noFill/>
          </a:ln>
          <a:effectLst>
            <a:softEdge rad="112500"/>
          </a:effectLst>
        </p:spPr>
      </p:pic>
      <p:pic>
        <p:nvPicPr>
          <p:cNvPr id="34" name="図 33">
            <a:extLst>
              <a:ext uri="{FF2B5EF4-FFF2-40B4-BE49-F238E27FC236}">
                <a16:creationId xmlns:a16="http://schemas.microsoft.com/office/drawing/2014/main" id="{11680AD6-FEB0-4C42-B3DE-556910E1DB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0455" y="4059791"/>
            <a:ext cx="2161495" cy="1433980"/>
          </a:xfrm>
          <a:prstGeom prst="rect">
            <a:avLst/>
          </a:prstGeom>
          <a:ln>
            <a:noFill/>
          </a:ln>
          <a:effectLst>
            <a:softEdge rad="112500"/>
          </a:effectLst>
        </p:spPr>
      </p:pic>
      <p:sp>
        <p:nvSpPr>
          <p:cNvPr id="17" name="正方形/長方形 16">
            <a:extLst>
              <a:ext uri="{FF2B5EF4-FFF2-40B4-BE49-F238E27FC236}">
                <a16:creationId xmlns:a16="http://schemas.microsoft.com/office/drawing/2014/main" id="{99A44CF6-BD0E-4A63-BCAB-ED6B7377EBF0}"/>
              </a:ext>
            </a:extLst>
          </p:cNvPr>
          <p:cNvSpPr/>
          <p:nvPr/>
        </p:nvSpPr>
        <p:spPr>
          <a:xfrm>
            <a:off x="118889" y="7684326"/>
            <a:ext cx="6629400" cy="2165732"/>
          </a:xfrm>
          <a:prstGeom prst="rect">
            <a:avLst/>
          </a:prstGeom>
          <a:ln w="28575">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t>●</a:t>
            </a:r>
            <a:r>
              <a:rPr kumimoji="1" lang="ja-JP" altLang="en-US" sz="1100" b="1" dirty="0"/>
              <a:t>主催</a:t>
            </a:r>
            <a:r>
              <a:rPr kumimoji="1" lang="ja-JP" altLang="en-US" sz="1100" dirty="0"/>
              <a:t>：栄ミナミ早咲き桜まつり実行委員会　</a:t>
            </a:r>
            <a:endParaRPr kumimoji="1" lang="en-US" altLang="ja-JP" sz="1100" dirty="0"/>
          </a:p>
          <a:p>
            <a:r>
              <a:rPr kumimoji="1" lang="ja-JP" altLang="en-US" sz="1100" dirty="0"/>
              <a:t>●</a:t>
            </a:r>
            <a:r>
              <a:rPr kumimoji="1" lang="ja-JP" altLang="en-US" sz="1100" b="1" dirty="0"/>
              <a:t>共催</a:t>
            </a:r>
            <a:r>
              <a:rPr kumimoji="1" lang="ja-JP" altLang="en-US" sz="1100" dirty="0"/>
              <a:t>：名古屋生菓子組合青年会（桜もち誕生</a:t>
            </a:r>
            <a:r>
              <a:rPr kumimoji="1" lang="en-US" altLang="ja-JP" sz="1100" dirty="0"/>
              <a:t>300</a:t>
            </a:r>
            <a:r>
              <a:rPr kumimoji="1" lang="ja-JP" altLang="en-US" sz="1100" dirty="0"/>
              <a:t>周年祭）</a:t>
            </a:r>
            <a:endParaRPr kumimoji="1" lang="en-US" altLang="ja-JP" sz="1100" dirty="0"/>
          </a:p>
          <a:p>
            <a:r>
              <a:rPr kumimoji="1" lang="ja-JP" altLang="en-US" sz="1100" dirty="0"/>
              <a:t>●</a:t>
            </a:r>
            <a:r>
              <a:rPr kumimoji="1" lang="ja-JP" altLang="en-US" sz="1100" b="1" dirty="0"/>
              <a:t>協力</a:t>
            </a:r>
            <a:r>
              <a:rPr kumimoji="1" lang="ja-JP" altLang="en-US" sz="1100" dirty="0"/>
              <a:t>；桜の食文化</a:t>
            </a:r>
            <a:r>
              <a:rPr kumimoji="1" lang="en-US" altLang="ja-JP" sz="1100" dirty="0"/>
              <a:t>300</a:t>
            </a:r>
            <a:r>
              <a:rPr kumimoji="1" lang="ja-JP" altLang="en-US" sz="1100" dirty="0"/>
              <a:t>年委員会</a:t>
            </a:r>
            <a:endParaRPr kumimoji="1" lang="en-US" altLang="ja-JP" sz="1100" dirty="0"/>
          </a:p>
          <a:p>
            <a:r>
              <a:rPr kumimoji="1" lang="ja-JP" altLang="en-US" sz="1100" dirty="0"/>
              <a:t>●</a:t>
            </a:r>
            <a:r>
              <a:rPr kumimoji="1" lang="ja-JP" altLang="en-US" sz="1100" b="1" dirty="0"/>
              <a:t>後援</a:t>
            </a:r>
            <a:r>
              <a:rPr kumimoji="1" lang="ja-JP" altLang="en-US" sz="1100" dirty="0"/>
              <a:t>：名古屋市、栄ミナミ商店街連盟、栄ミナミ地域活性化協議会、栄ミナミ桜を育てる会、</a:t>
            </a:r>
            <a:endParaRPr kumimoji="1" lang="en-US" altLang="ja-JP" sz="1100" dirty="0"/>
          </a:p>
          <a:p>
            <a:r>
              <a:rPr kumimoji="1" lang="ja-JP" altLang="en-US" sz="1100" dirty="0"/>
              <a:t>　　　　（公財）日本さくらの会、全国和菓子協会、愛知県菓子工業組合、名古屋生菓子工業協同組合</a:t>
            </a:r>
            <a:endParaRPr kumimoji="1" lang="en-US" altLang="ja-JP" sz="1100" dirty="0"/>
          </a:p>
          <a:p>
            <a:r>
              <a:rPr kumimoji="1" lang="ja-JP" altLang="en-US" sz="1100" dirty="0"/>
              <a:t>●</a:t>
            </a:r>
            <a:r>
              <a:rPr kumimoji="1" lang="ja-JP" altLang="en-US" sz="1100" b="1" dirty="0"/>
              <a:t>協賛</a:t>
            </a:r>
            <a:r>
              <a:rPr kumimoji="1" lang="ja-JP" altLang="en-US" sz="1100" dirty="0"/>
              <a:t>：松坂屋名古屋店、近鉄不動産（あべのハルカス）、全国菓子大博覧会（お伊勢さん菓子博）、</a:t>
            </a:r>
            <a:endParaRPr kumimoji="1" lang="en-US" altLang="ja-JP" sz="1100" dirty="0"/>
          </a:p>
          <a:p>
            <a:r>
              <a:rPr kumimoji="1" lang="ja-JP" altLang="en-US" sz="1100" dirty="0"/>
              <a:t>　　　　大日本印章（株）、キリンビール（株）、宝酒造（株）、プリンセスガーデンホテル、</a:t>
            </a:r>
            <a:endParaRPr kumimoji="1" lang="en-US" altLang="ja-JP" sz="1100" dirty="0"/>
          </a:p>
          <a:p>
            <a:r>
              <a:rPr kumimoji="1" lang="ja-JP" altLang="en-US" sz="1100" dirty="0"/>
              <a:t>　　　　料亭つたも、（株）タキモ本店、オークスハート（株）、両口屋是清、井桁堂（株）、</a:t>
            </a:r>
            <a:endParaRPr kumimoji="1" lang="en-US" altLang="ja-JP" sz="1100" dirty="0"/>
          </a:p>
          <a:p>
            <a:r>
              <a:rPr kumimoji="1" lang="ja-JP" altLang="en-US" sz="1100" dirty="0"/>
              <a:t>　　　　名古屋フランス</a:t>
            </a:r>
            <a:r>
              <a:rPr kumimoji="1" lang="en-US" altLang="ja-JP" sz="1100" dirty="0" err="1"/>
              <a:t>corp</a:t>
            </a:r>
            <a:r>
              <a:rPr kumimoji="1" lang="ja-JP" altLang="en-US" sz="1100" dirty="0"/>
              <a:t>（株）、（株）丸八テント商会、（株）アイワ物産</a:t>
            </a:r>
            <a:endParaRPr kumimoji="1" lang="en-US" altLang="ja-JP" sz="1100" dirty="0"/>
          </a:p>
          <a:p>
            <a:r>
              <a:rPr kumimoji="1" lang="ja-JP" altLang="en-US" sz="1100" dirty="0"/>
              <a:t>　　　　（株）日本きもの商事、（株）アイワ工芸、（有）丸後食品、エフエヌプランニング（株）、</a:t>
            </a:r>
            <a:endParaRPr kumimoji="1" lang="en-US" altLang="ja-JP" sz="1100" dirty="0"/>
          </a:p>
          <a:p>
            <a:r>
              <a:rPr kumimoji="1" lang="ja-JP" altLang="en-US" sz="1100" dirty="0"/>
              <a:t>　　　　福田商事（株）、山眞産業（株）花びら舎</a:t>
            </a:r>
            <a:endParaRPr kumimoji="1" lang="en-US" altLang="ja-JP" sz="1100" dirty="0"/>
          </a:p>
        </p:txBody>
      </p:sp>
      <p:sp>
        <p:nvSpPr>
          <p:cNvPr id="19" name="正方形/長方形 18">
            <a:extLst>
              <a:ext uri="{FF2B5EF4-FFF2-40B4-BE49-F238E27FC236}">
                <a16:creationId xmlns:a16="http://schemas.microsoft.com/office/drawing/2014/main" id="{8C1FA99D-D309-4516-94B2-A98E6BA6553C}"/>
              </a:ext>
            </a:extLst>
          </p:cNvPr>
          <p:cNvSpPr/>
          <p:nvPr/>
        </p:nvSpPr>
        <p:spPr>
          <a:xfrm>
            <a:off x="137939" y="5820416"/>
            <a:ext cx="6591300" cy="1679411"/>
          </a:xfrm>
          <a:prstGeom prst="rect">
            <a:avLst/>
          </a:prstGeom>
          <a:ln w="28575"/>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r>
              <a:rPr lang="ja-JP" altLang="en-US" sz="1100" b="1" dirty="0">
                <a:ea typeface="+mj-ea"/>
              </a:rPr>
              <a:t>　</a:t>
            </a:r>
            <a:endParaRPr lang="en-US" altLang="ja-JP" sz="1100" b="1" dirty="0">
              <a:ea typeface="+mj-ea"/>
            </a:endParaRPr>
          </a:p>
          <a:p>
            <a:r>
              <a:rPr lang="ja-JP" altLang="en-US" sz="1100" b="1" dirty="0">
                <a:ea typeface="+mj-ea"/>
              </a:rPr>
              <a:t>　</a:t>
            </a:r>
            <a:r>
              <a:rPr lang="en-US" altLang="ja-JP" sz="1200" dirty="0">
                <a:ea typeface="+mj-ea"/>
              </a:rPr>
              <a:t>2017</a:t>
            </a:r>
            <a:r>
              <a:rPr lang="ja-JP" altLang="en-US" sz="1200" dirty="0">
                <a:ea typeface="+mj-ea"/>
              </a:rPr>
              <a:t>年は、桜もちが誕生して</a:t>
            </a:r>
            <a:r>
              <a:rPr lang="en-US" altLang="ja-JP" sz="1200" b="1" dirty="0">
                <a:ea typeface="+mj-ea"/>
              </a:rPr>
              <a:t>300</a:t>
            </a:r>
            <a:r>
              <a:rPr lang="ja-JP" altLang="en-US" sz="1200" b="1" dirty="0">
                <a:ea typeface="+mj-ea"/>
              </a:rPr>
              <a:t>周年</a:t>
            </a:r>
            <a:r>
              <a:rPr lang="ja-JP" altLang="en-US" sz="1200" dirty="0">
                <a:ea typeface="+mj-ea"/>
              </a:rPr>
              <a:t>、</a:t>
            </a:r>
            <a:r>
              <a:rPr lang="ja-JP" altLang="en-US" sz="1200" b="1" dirty="0">
                <a:ea typeface="+mj-ea"/>
              </a:rPr>
              <a:t>桜を食にする文化</a:t>
            </a:r>
            <a:r>
              <a:rPr lang="en-US" altLang="ja-JP" sz="1200" b="1" dirty="0">
                <a:ea typeface="+mj-ea"/>
              </a:rPr>
              <a:t>300</a:t>
            </a:r>
            <a:r>
              <a:rPr lang="ja-JP" altLang="en-US" sz="1200" b="1" dirty="0">
                <a:ea typeface="+mj-ea"/>
              </a:rPr>
              <a:t>年</a:t>
            </a:r>
            <a:r>
              <a:rPr lang="ja-JP" altLang="en-US" sz="1200" dirty="0">
                <a:ea typeface="+mj-ea"/>
              </a:rPr>
              <a:t>の記念すべき年。この記念すべき年に桜スイーツの仕掛け人であり、桜スイーツ素材のパイオニアでトップメーカーである山眞産業（株）は、全国各地の桜名所に</a:t>
            </a:r>
            <a:r>
              <a:rPr lang="ja-JP" altLang="en-US" sz="1200" b="1" dirty="0">
                <a:ea typeface="+mj-ea"/>
              </a:rPr>
              <a:t>「桜の食」イベント</a:t>
            </a:r>
            <a:r>
              <a:rPr lang="ja-JP" altLang="en-US" sz="1200" dirty="0">
                <a:ea typeface="+mj-ea"/>
              </a:rPr>
              <a:t>開催を呼びかける活動を、インターンシップの地元大学生が実行しました。しかし、前例のない事業をやるところはなく、これを機に</a:t>
            </a:r>
            <a:r>
              <a:rPr lang="ja-JP" altLang="en-US" sz="1200" b="1" dirty="0">
                <a:ea typeface="+mj-ea"/>
              </a:rPr>
              <a:t>山眞産業（株）</a:t>
            </a:r>
            <a:r>
              <a:rPr lang="ja-JP" altLang="en-US" sz="1200" dirty="0">
                <a:ea typeface="+mj-ea"/>
              </a:rPr>
              <a:t>を中心とし、</a:t>
            </a:r>
            <a:r>
              <a:rPr lang="ja-JP" altLang="en-US" sz="1200" b="1" dirty="0">
                <a:ea typeface="+mj-ea"/>
              </a:rPr>
              <a:t>名古屋生菓子組合青年会</a:t>
            </a:r>
            <a:r>
              <a:rPr lang="ja-JP" altLang="en-US" sz="1200" dirty="0">
                <a:ea typeface="+mj-ea"/>
              </a:rPr>
              <a:t>、</a:t>
            </a:r>
            <a:r>
              <a:rPr lang="ja-JP" altLang="en-US" sz="1200" b="1" dirty="0">
                <a:ea typeface="+mj-ea"/>
              </a:rPr>
              <a:t>栄ミナミまちづくり諸団体</a:t>
            </a:r>
            <a:r>
              <a:rPr lang="ja-JP" altLang="en-US" sz="1200" dirty="0">
                <a:ea typeface="+mj-ea"/>
              </a:rPr>
              <a:t>と</a:t>
            </a:r>
            <a:r>
              <a:rPr lang="ja-JP" altLang="en-US" sz="1200" b="1" dirty="0">
                <a:ea typeface="+mj-ea"/>
              </a:rPr>
              <a:t>インターンシップ生</a:t>
            </a:r>
            <a:r>
              <a:rPr lang="ja-JP" altLang="en-US" sz="1200" dirty="0">
                <a:ea typeface="+mj-ea"/>
              </a:rPr>
              <a:t>の</a:t>
            </a:r>
            <a:r>
              <a:rPr lang="en-US" altLang="ja-JP" sz="1200" dirty="0">
                <a:ea typeface="+mj-ea"/>
              </a:rPr>
              <a:t>4</a:t>
            </a:r>
            <a:r>
              <a:rPr lang="ja-JP" altLang="en-US" sz="1200" dirty="0">
                <a:ea typeface="+mj-ea"/>
              </a:rPr>
              <a:t>者がコラボして桜イベントを開催し、「桜の食」イベントを成功させ、全国各地で行われるよう、「栄ミナミ早咲き桜まつり」を実施する事が決定しました。そして、早咲きの桜が満開になる時期に合わせて史上初の桜の食イベントを開催しました。</a:t>
            </a:r>
            <a:endParaRPr lang="en-US" altLang="ja-JP" sz="1200" dirty="0">
              <a:ea typeface="+mj-ea"/>
            </a:endParaRPr>
          </a:p>
          <a:p>
            <a:endParaRPr kumimoji="1" lang="ja-JP" altLang="en-US" sz="1200" b="1" dirty="0">
              <a:ea typeface="+mj-ea"/>
            </a:endParaRPr>
          </a:p>
        </p:txBody>
      </p:sp>
      <p:sp>
        <p:nvSpPr>
          <p:cNvPr id="21" name="四角形: 角を丸くする 20">
            <a:extLst>
              <a:ext uri="{FF2B5EF4-FFF2-40B4-BE49-F238E27FC236}">
                <a16:creationId xmlns:a16="http://schemas.microsoft.com/office/drawing/2014/main" id="{5B3F2538-A0CA-4605-9F8A-BDE3E81B5733}"/>
              </a:ext>
            </a:extLst>
          </p:cNvPr>
          <p:cNvSpPr/>
          <p:nvPr/>
        </p:nvSpPr>
        <p:spPr>
          <a:xfrm>
            <a:off x="202265" y="5488509"/>
            <a:ext cx="1219200" cy="331907"/>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kumimoji="1" lang="ja-JP" altLang="en-US" sz="1242" dirty="0"/>
              <a:t>開催概要</a:t>
            </a:r>
          </a:p>
        </p:txBody>
      </p:sp>
    </p:spTree>
    <p:extLst>
      <p:ext uri="{BB962C8B-B14F-4D97-AF65-F5344CB8AC3E}">
        <p14:creationId xmlns:p14="http://schemas.microsoft.com/office/powerpoint/2010/main" val="316401544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1695</TotalTime>
  <Words>564</Words>
  <Application>Microsoft Office PowerPoint</Application>
  <PresentationFormat>A4 210 x 297 mm</PresentationFormat>
  <Paragraphs>45</Paragraphs>
  <Slides>4</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vt:i4>
      </vt:variant>
    </vt:vector>
  </HeadingPairs>
  <TitlesOfParts>
    <vt:vector size="12" baseType="lpstr">
      <vt:lpstr>Meiryo UI</vt:lpstr>
      <vt:lpstr>ＭＳ Ｐゴシック</vt:lpstr>
      <vt:lpstr>游ゴシック</vt:lpstr>
      <vt:lpstr>游ゴシック Light</vt:lpstr>
      <vt:lpstr>Arial</vt:lpstr>
      <vt:lpstr>Calibri</vt:lpstr>
      <vt:lpstr>Calibri Light</vt:lpstr>
      <vt:lpstr>Office テーマ</vt:lpstr>
      <vt:lpstr>イベント報告書</vt:lpstr>
      <vt:lpstr>PowerPoint プレゼンテーション</vt:lpstr>
      <vt:lpstr>▶名古屋市内・近郊の和菓子屋、洋菓子屋が桜メニューを考案し販売して頂きました。その桜スイーツをお客様に購入して頂き、“かわいい、美味しい”と思われたお客様がSNSで投稿し、より多くの投稿された店舗をグランプリとして受賞しました。第１回目のグランプリは「アントルメ」さんでした。より多くの方に桜商品を知ってもらうために桜スイーツグランプリを開催し、多くの方が参加して頂きました。</vt:lpstr>
      <vt:lpstr>▶桜もち（桜の食文化）が誕生して、300年という記念の年に、桜の味を再度確認してもらい、そして桜の味を知らない方に知ってもらうきっかけにしてもらうために、桜もちを2000無料配布しました。そして、横のブースでは「和菓子職人による実演」「桜スイーツ販売」を実施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okakenn1021</dc:creator>
  <cp:lastModifiedBy>okakenn1021</cp:lastModifiedBy>
  <cp:revision>40</cp:revision>
  <cp:lastPrinted>2017-07-25T23:41:32Z</cp:lastPrinted>
  <dcterms:created xsi:type="dcterms:W3CDTF">2017-06-21T04:46:10Z</dcterms:created>
  <dcterms:modified xsi:type="dcterms:W3CDTF">2017-08-10T05:20:03Z</dcterms:modified>
</cp:coreProperties>
</file>